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43"/>
  </p:notesMasterIdLst>
  <p:handoutMasterIdLst>
    <p:handoutMasterId r:id="rId44"/>
  </p:handoutMasterIdLst>
  <p:sldIdLst>
    <p:sldId id="7685" r:id="rId5"/>
    <p:sldId id="7686" r:id="rId6"/>
    <p:sldId id="7687" r:id="rId7"/>
    <p:sldId id="7712" r:id="rId8"/>
    <p:sldId id="331" r:id="rId9"/>
    <p:sldId id="333" r:id="rId10"/>
    <p:sldId id="7689" r:id="rId11"/>
    <p:sldId id="7690" r:id="rId12"/>
    <p:sldId id="7717" r:id="rId13"/>
    <p:sldId id="7691" r:id="rId14"/>
    <p:sldId id="7710" r:id="rId15"/>
    <p:sldId id="7709" r:id="rId16"/>
    <p:sldId id="7693" r:id="rId17"/>
    <p:sldId id="7696" r:id="rId18"/>
    <p:sldId id="7697" r:id="rId19"/>
    <p:sldId id="7698" r:id="rId20"/>
    <p:sldId id="7711" r:id="rId21"/>
    <p:sldId id="7695" r:id="rId22"/>
    <p:sldId id="7716" r:id="rId23"/>
    <p:sldId id="7715" r:id="rId24"/>
    <p:sldId id="7719" r:id="rId25"/>
    <p:sldId id="7714" r:id="rId26"/>
    <p:sldId id="7718" r:id="rId27"/>
    <p:sldId id="7722" r:id="rId28"/>
    <p:sldId id="7705" r:id="rId29"/>
    <p:sldId id="7720" r:id="rId30"/>
    <p:sldId id="7724" r:id="rId31"/>
    <p:sldId id="7721" r:id="rId32"/>
    <p:sldId id="7707" r:id="rId33"/>
    <p:sldId id="7708" r:id="rId34"/>
    <p:sldId id="7713" r:id="rId35"/>
    <p:sldId id="299" r:id="rId36"/>
    <p:sldId id="7706" r:id="rId37"/>
    <p:sldId id="7699" r:id="rId38"/>
    <p:sldId id="7700" r:id="rId39"/>
    <p:sldId id="7701" r:id="rId40"/>
    <p:sldId id="7702" r:id="rId41"/>
    <p:sldId id="7703" r:id="rId42"/>
  </p:sldIdLst>
  <p:sldSz cx="14630400" cy="8229600"/>
  <p:notesSz cx="6858000" cy="9144000"/>
  <p:defaultTex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0" userDrawn="1">
          <p15:clr>
            <a:srgbClr val="A4A3A4"/>
          </p15:clr>
        </p15:guide>
        <p15:guide id="2" orient="horz" pos="4637" userDrawn="1">
          <p15:clr>
            <a:srgbClr val="A4A3A4"/>
          </p15:clr>
        </p15:guide>
        <p15:guide id="3" orient="horz" pos="3859" userDrawn="1">
          <p15:clr>
            <a:srgbClr val="A4A3A4"/>
          </p15:clr>
        </p15:guide>
        <p15:guide id="4" orient="horz" pos="5114" userDrawn="1">
          <p15:clr>
            <a:srgbClr val="A4A3A4"/>
          </p15:clr>
        </p15:guide>
        <p15:guide id="5" orient="horz" pos="2160" userDrawn="1">
          <p15:clr>
            <a:srgbClr val="A4A3A4"/>
          </p15:clr>
        </p15:guide>
        <p15:guide id="6" orient="horz" pos="2205" userDrawn="1">
          <p15:clr>
            <a:srgbClr val="A4A3A4"/>
          </p15:clr>
        </p15:guide>
        <p15:guide id="7" orient="horz" pos="2864" userDrawn="1">
          <p15:clr>
            <a:srgbClr val="A4A3A4"/>
          </p15:clr>
        </p15:guide>
        <p15:guide id="8" orient="horz" pos="200" userDrawn="1">
          <p15:clr>
            <a:srgbClr val="A4A3A4"/>
          </p15:clr>
        </p15:guide>
        <p15:guide id="9" orient="horz" pos="3370" userDrawn="1">
          <p15:clr>
            <a:srgbClr val="A4A3A4"/>
          </p15:clr>
        </p15:guide>
        <p15:guide id="10" orient="horz" pos="4574" userDrawn="1">
          <p15:clr>
            <a:srgbClr val="A4A3A4"/>
          </p15:clr>
        </p15:guide>
        <p15:guide id="11" pos="1536" userDrawn="1">
          <p15:clr>
            <a:srgbClr val="A4A3A4"/>
          </p15:clr>
        </p15:guide>
        <p15:guide id="12" pos="2808" userDrawn="1">
          <p15:clr>
            <a:srgbClr val="A4A3A4"/>
          </p15:clr>
        </p15:guide>
        <p15:guide id="13" pos="4613" userDrawn="1">
          <p15:clr>
            <a:srgbClr val="A4A3A4"/>
          </p15:clr>
        </p15:guide>
        <p15:guide id="14" pos="4030" userDrawn="1">
          <p15:clr>
            <a:srgbClr val="A4A3A4"/>
          </p15:clr>
        </p15:guide>
        <p15:guide id="15" pos="7664" userDrawn="1">
          <p15:clr>
            <a:srgbClr val="A4A3A4"/>
          </p15:clr>
        </p15:guide>
        <p15:guide id="16" pos="3979" userDrawn="1">
          <p15:clr>
            <a:srgbClr val="A4A3A4"/>
          </p15:clr>
        </p15:guide>
        <p15:guide id="17" pos="2755" userDrawn="1">
          <p15:clr>
            <a:srgbClr val="A4A3A4"/>
          </p15:clr>
        </p15:guide>
        <p15:guide id="18" pos="1579" userDrawn="1">
          <p15:clr>
            <a:srgbClr val="A4A3A4"/>
          </p15:clr>
        </p15:guide>
        <p15:guide id="19" pos="7709" userDrawn="1">
          <p15:clr>
            <a:srgbClr val="A4A3A4"/>
          </p15:clr>
        </p15:guide>
        <p15:guide id="20" pos="5211" userDrawn="1">
          <p15:clr>
            <a:srgbClr val="A4A3A4"/>
          </p15:clr>
        </p15:guide>
        <p15:guide id="21" userDrawn="1">
          <p15:clr>
            <a:srgbClr val="A4A3A4"/>
          </p15:clr>
        </p15:guide>
        <p15:guide id="22" pos="5256" userDrawn="1">
          <p15:clr>
            <a:srgbClr val="A4A3A4"/>
          </p15:clr>
        </p15:guide>
        <p15:guide id="23" pos="6435" userDrawn="1">
          <p15:clr>
            <a:srgbClr val="A4A3A4"/>
          </p15:clr>
        </p15:guide>
        <p15:guide id="24" pos="6485" userDrawn="1">
          <p15:clr>
            <a:srgbClr val="A4A3A4"/>
          </p15:clr>
        </p15:guide>
        <p15:guide id="25" pos="8870" userDrawn="1">
          <p15:clr>
            <a:srgbClr val="A4A3A4"/>
          </p15:clr>
        </p15:guide>
        <p15:guide id="26" pos="352" userDrawn="1">
          <p15:clr>
            <a:srgbClr val="A4A3A4"/>
          </p15:clr>
        </p15:guide>
        <p15:guide id="27" pos="557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FF9C00"/>
    <a:srgbClr val="818080"/>
    <a:srgbClr val="DC935E"/>
    <a:srgbClr val="93847F"/>
    <a:srgbClr val="B78D76"/>
    <a:srgbClr val="F2983E"/>
    <a:srgbClr val="F49839"/>
    <a:srgbClr val="AE9F2A"/>
    <a:srgbClr val="CF861F"/>
    <a:srgbClr val="E8630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270" autoAdjust="0"/>
    <p:restoredTop sz="69876" autoAdjust="0"/>
  </p:normalViewPr>
  <p:slideViewPr>
    <p:cSldViewPr snapToGrid="0" showGuides="1">
      <p:cViewPr varScale="1">
        <p:scale>
          <a:sx n="76" d="100"/>
          <a:sy n="76" d="100"/>
        </p:scale>
        <p:origin x="2080" y="208"/>
      </p:cViewPr>
      <p:guideLst>
        <p:guide orient="horz" pos="1030"/>
        <p:guide orient="horz" pos="4637"/>
        <p:guide orient="horz" pos="3859"/>
        <p:guide orient="horz" pos="5114"/>
        <p:guide orient="horz" pos="2160"/>
        <p:guide orient="horz" pos="2205"/>
        <p:guide orient="horz" pos="2864"/>
        <p:guide orient="horz" pos="200"/>
        <p:guide orient="horz" pos="3370"/>
        <p:guide orient="horz" pos="4574"/>
        <p:guide pos="1536"/>
        <p:guide pos="2808"/>
        <p:guide pos="4613"/>
        <p:guide pos="4030"/>
        <p:guide pos="7664"/>
        <p:guide pos="3979"/>
        <p:guide pos="2755"/>
        <p:guide pos="1579"/>
        <p:guide pos="7709"/>
        <p:guide pos="5211"/>
        <p:guide/>
        <p:guide pos="5256"/>
        <p:guide pos="6435"/>
        <p:guide pos="6485"/>
        <p:guide pos="8870"/>
        <p:guide pos="352"/>
        <p:guide pos="5576"/>
      </p:guideLst>
    </p:cSldViewPr>
  </p:slideViewPr>
  <p:outlineViewPr>
    <p:cViewPr>
      <p:scale>
        <a:sx n="33" d="100"/>
        <a:sy n="33" d="100"/>
      </p:scale>
      <p:origin x="0" y="0"/>
    </p:cViewPr>
  </p:outlineViewPr>
  <p:notesTextViewPr>
    <p:cViewPr>
      <p:scale>
        <a:sx n="130" d="100"/>
        <a:sy n="130" d="100"/>
      </p:scale>
      <p:origin x="0" y="0"/>
    </p:cViewPr>
  </p:notesTextViewPr>
  <p:sorterViewPr>
    <p:cViewPr>
      <p:scale>
        <a:sx n="66" d="100"/>
        <a:sy n="66" d="100"/>
      </p:scale>
      <p:origin x="0" y="0"/>
    </p:cViewPr>
  </p:sorterViewPr>
  <p:notesViewPr>
    <p:cSldViewPr snapToGrid="0">
      <p:cViewPr varScale="1">
        <p:scale>
          <a:sx n="109" d="100"/>
          <a:sy n="109" d="100"/>
        </p:scale>
        <p:origin x="3176"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EAAF34-71F8-6342-832E-C583FEB3FB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A700CEA-93F0-3648-8636-3ECA00800B2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887149-AF03-6142-908A-3DD284EAF54B}" type="datetimeFigureOut">
              <a:rPr lang="en-US" smtClean="0"/>
              <a:t>11/8/21</a:t>
            </a:fld>
            <a:endParaRPr lang="en-US"/>
          </a:p>
        </p:txBody>
      </p:sp>
      <p:sp>
        <p:nvSpPr>
          <p:cNvPr id="4" name="Footer Placeholder 3">
            <a:extLst>
              <a:ext uri="{FF2B5EF4-FFF2-40B4-BE49-F238E27FC236}">
                <a16:creationId xmlns:a16="http://schemas.microsoft.com/office/drawing/2014/main" id="{15D72482-B212-B34F-AAFC-10B8C8EF77A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F0B9C6E-4611-5A44-8B47-37FCE89DEB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1AC043-34FA-4C46-BDAD-AE3E2DBAD1A4}" type="slidenum">
              <a:rPr lang="en-US" smtClean="0"/>
              <a:t>‹#›</a:t>
            </a:fld>
            <a:endParaRPr lang="en-US"/>
          </a:p>
        </p:txBody>
      </p:sp>
    </p:spTree>
    <p:extLst>
      <p:ext uri="{BB962C8B-B14F-4D97-AF65-F5344CB8AC3E}">
        <p14:creationId xmlns:p14="http://schemas.microsoft.com/office/powerpoint/2010/main" val="24636460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11/8/21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731520" rtl="0" eaLnBrk="1" latinLnBrk="0" hangingPunct="1">
      <a:defRPr sz="1920" b="0" i="0" kern="1200">
        <a:solidFill>
          <a:schemeClr val="tx1"/>
        </a:solidFill>
        <a:latin typeface="Amazon Ember Regular" charset="0"/>
        <a:ea typeface="+mn-ea"/>
        <a:cs typeface="+mn-cs"/>
      </a:defRPr>
    </a:lvl1pPr>
    <a:lvl2pPr marL="731520" algn="l" defTabSz="731520" rtl="0" eaLnBrk="1" latinLnBrk="0" hangingPunct="1">
      <a:defRPr sz="1920" b="0" i="0" kern="1200">
        <a:solidFill>
          <a:schemeClr val="tx1"/>
        </a:solidFill>
        <a:latin typeface="Amazon Ember Regular" charset="0"/>
        <a:ea typeface="+mn-ea"/>
        <a:cs typeface="+mn-cs"/>
      </a:defRPr>
    </a:lvl2pPr>
    <a:lvl3pPr marL="1463040" algn="l" defTabSz="731520" rtl="0" eaLnBrk="1" latinLnBrk="0" hangingPunct="1">
      <a:defRPr sz="1920" b="0" i="0" kern="1200">
        <a:solidFill>
          <a:schemeClr val="tx1"/>
        </a:solidFill>
        <a:latin typeface="Amazon Ember Regular" charset="0"/>
        <a:ea typeface="+mn-ea"/>
        <a:cs typeface="+mn-cs"/>
      </a:defRPr>
    </a:lvl3pPr>
    <a:lvl4pPr marL="2194560" algn="l" defTabSz="731520" rtl="0" eaLnBrk="1" latinLnBrk="0" hangingPunct="1">
      <a:defRPr sz="1920" b="0" i="0" kern="1200">
        <a:solidFill>
          <a:schemeClr val="tx1"/>
        </a:solidFill>
        <a:latin typeface="Amazon Ember Regular" charset="0"/>
        <a:ea typeface="+mn-ea"/>
        <a:cs typeface="+mn-cs"/>
      </a:defRPr>
    </a:lvl4pPr>
    <a:lvl5pPr marL="2926080" algn="l" defTabSz="731520" rtl="0" eaLnBrk="1" latinLnBrk="0" hangingPunct="1">
      <a:defRPr sz="1920" b="0" i="0" kern="1200">
        <a:solidFill>
          <a:schemeClr val="tx1"/>
        </a:solidFill>
        <a:latin typeface="Amazon Ember Regular" charset="0"/>
        <a:ea typeface="+mn-ea"/>
        <a:cs typeface="+mn-cs"/>
      </a:defRPr>
    </a:lvl5pPr>
    <a:lvl6pPr marL="3657600" algn="l" defTabSz="731520" rtl="0" eaLnBrk="1" latinLnBrk="0" hangingPunct="1">
      <a:defRPr sz="1920" kern="1200">
        <a:solidFill>
          <a:schemeClr val="tx1"/>
        </a:solidFill>
        <a:latin typeface="+mn-lt"/>
        <a:ea typeface="+mn-ea"/>
        <a:cs typeface="+mn-cs"/>
      </a:defRPr>
    </a:lvl6pPr>
    <a:lvl7pPr marL="4389120" algn="l" defTabSz="731520" rtl="0" eaLnBrk="1" latinLnBrk="0" hangingPunct="1">
      <a:defRPr sz="1920" kern="1200">
        <a:solidFill>
          <a:schemeClr val="tx1"/>
        </a:solidFill>
        <a:latin typeface="+mn-lt"/>
        <a:ea typeface="+mn-ea"/>
        <a:cs typeface="+mn-cs"/>
      </a:defRPr>
    </a:lvl7pPr>
    <a:lvl8pPr marL="5120640" algn="l" defTabSz="731520" rtl="0" eaLnBrk="1" latinLnBrk="0" hangingPunct="1">
      <a:defRPr sz="1920" kern="1200">
        <a:solidFill>
          <a:schemeClr val="tx1"/>
        </a:solidFill>
        <a:latin typeface="+mn-lt"/>
        <a:ea typeface="+mn-ea"/>
        <a:cs typeface="+mn-cs"/>
      </a:defRPr>
    </a:lvl8pPr>
    <a:lvl9pPr marL="5852160" algn="l" defTabSz="73152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aws.amazon.com/pt_br/cdk/latest/guide/featureflags.htm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738893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We start our project by executing cdk init, that will generate a project structure for our specific programming language, and we can start creating our app, add stacks, constructs and resources.</a:t>
            </a:r>
          </a:p>
          <a:p>
            <a:endParaRPr lang="en-DE" dirty="0"/>
          </a:p>
          <a:p>
            <a:r>
              <a:rPr lang="en-DE" dirty="0"/>
              <a:t>Once we are done we have to build the project, i.e. if we use TypeScript we use the command: npm run build. </a:t>
            </a:r>
          </a:p>
          <a:p>
            <a:endParaRPr lang="en-DE" dirty="0"/>
          </a:p>
          <a:p>
            <a:r>
              <a:rPr lang="en-DE" dirty="0"/>
              <a:t>Then we need to synthesize our code to cloudformation tempate: we run cdk synth. This will generate CloudFormation templates and assets, we call this bundle “Cloud Assembly”. </a:t>
            </a:r>
          </a:p>
          <a:p>
            <a:endParaRPr lang="en-DE" dirty="0"/>
          </a:p>
          <a:p>
            <a:r>
              <a:rPr lang="en-DE" dirty="0"/>
              <a:t>Before we deploy, we can inspect what will change if we delpoy this cloud assembly, which resources will be deleted, updated or created. </a:t>
            </a:r>
          </a:p>
          <a:p>
            <a:endParaRPr lang="en-DE" dirty="0"/>
          </a:p>
          <a:p>
            <a:r>
              <a:rPr lang="en-DE" dirty="0"/>
              <a:t>With ”cdk depoy” we push the changes to the AWS CloudFormation service and from there the service will create cloud resources in our AWS account. </a:t>
            </a:r>
          </a:p>
        </p:txBody>
      </p:sp>
      <p:sp>
        <p:nvSpPr>
          <p:cNvPr id="4" name="Slide Number Placeholder 3"/>
          <p:cNvSpPr>
            <a:spLocks noGrp="1"/>
          </p:cNvSpPr>
          <p:nvPr>
            <p:ph type="sldNum" sz="quarter" idx="5"/>
          </p:nvPr>
        </p:nvSpPr>
        <p:spPr/>
        <p:txBody>
          <a:bodyPr/>
          <a:lstStyle/>
          <a:p>
            <a:fld id="{69C3F2ED-74C5-7D4F-8560-0CC253E9A436}" type="slidenum">
              <a:rPr lang="en-US" smtClean="0"/>
              <a:pPr/>
              <a:t>10</a:t>
            </a:fld>
            <a:endParaRPr lang="en-US" dirty="0"/>
          </a:p>
        </p:txBody>
      </p:sp>
    </p:spTree>
    <p:extLst>
      <p:ext uri="{BB962C8B-B14F-4D97-AF65-F5344CB8AC3E}">
        <p14:creationId xmlns:p14="http://schemas.microsoft.com/office/powerpoint/2010/main" val="4095814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With CDK we also see a paradigm shift how we provision multiple environments.</a:t>
            </a:r>
          </a:p>
          <a:p>
            <a:endParaRPr lang="en-DE" dirty="0"/>
          </a:p>
          <a:p>
            <a:r>
              <a:rPr lang="en-DE" dirty="0"/>
              <a:t>Previously with CloudFormation we have used one template with parameters for multipe environments, i.e. dev and test. </a:t>
            </a:r>
          </a:p>
          <a:p>
            <a:r>
              <a:rPr lang="en-DE" dirty="0"/>
              <a:t>With CDK we have a shift where we have multiple tempaltes that are generated for each environment, which end up in different stacks. This decoupling helps us to contain and maintain differences between environments, i.e. have less expensive resources in the dev environment. </a:t>
            </a:r>
          </a:p>
        </p:txBody>
      </p:sp>
      <p:sp>
        <p:nvSpPr>
          <p:cNvPr id="4" name="Slide Number Placeholder 3"/>
          <p:cNvSpPr>
            <a:spLocks noGrp="1"/>
          </p:cNvSpPr>
          <p:nvPr>
            <p:ph type="sldNum" sz="quarter" idx="5"/>
          </p:nvPr>
        </p:nvSpPr>
        <p:spPr/>
        <p:txBody>
          <a:bodyPr/>
          <a:lstStyle/>
          <a:p>
            <a:fld id="{69C3F2ED-74C5-7D4F-8560-0CC253E9A436}" type="slidenum">
              <a:rPr lang="en-US" smtClean="0"/>
              <a:pPr/>
              <a:t>11</a:t>
            </a:fld>
            <a:endParaRPr lang="en-US" dirty="0"/>
          </a:p>
        </p:txBody>
      </p:sp>
    </p:spTree>
    <p:extLst>
      <p:ext uri="{BB962C8B-B14F-4D97-AF65-F5344CB8AC3E}">
        <p14:creationId xmlns:p14="http://schemas.microsoft.com/office/powerpoint/2010/main" val="42768706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This slide is transition to the concept of constructs. </a:t>
            </a:r>
          </a:p>
          <a:p>
            <a:endParaRPr lang="en-DE" dirty="0"/>
          </a:p>
          <a:p>
            <a:r>
              <a:rPr lang="en-GB" dirty="0"/>
              <a:t>The AWS CDK includes the AWS Construct Library, which contains constructs representing AWS resources.</a:t>
            </a:r>
          </a:p>
          <a:p>
            <a:r>
              <a:rPr lang="en-GB" dirty="0"/>
              <a:t>This library includes constructs that represent all the resources available on AWS. For example, the s3.Bucket class represents an Amazon S3 bucket, and the </a:t>
            </a:r>
            <a:r>
              <a:rPr lang="en-GB" dirty="0" err="1"/>
              <a:t>dynamodb.Table</a:t>
            </a:r>
            <a:r>
              <a:rPr lang="en-GB" dirty="0"/>
              <a:t> class represents an Amazon DynamoDB table.</a:t>
            </a:r>
          </a:p>
          <a:p>
            <a:endParaRPr lang="en-GB" dirty="0"/>
          </a:p>
          <a:p>
            <a:r>
              <a:rPr lang="en-GB" dirty="0"/>
              <a:t>While this library is a starting point to create resources, one of the big advantages is to have a composition of this services that represents complex infrastructure, such as network setup, clusters, databases. </a:t>
            </a:r>
          </a:p>
          <a:p>
            <a:endParaRPr lang="en-GB" dirty="0"/>
          </a:p>
          <a:p>
            <a:r>
              <a:rPr lang="en-GB" dirty="0"/>
              <a:t>Let’s take a look at the various levels of constructs and when to use them.</a:t>
            </a:r>
          </a:p>
        </p:txBody>
      </p:sp>
      <p:sp>
        <p:nvSpPr>
          <p:cNvPr id="4" name="Slide Number Placeholder 3"/>
          <p:cNvSpPr>
            <a:spLocks noGrp="1"/>
          </p:cNvSpPr>
          <p:nvPr>
            <p:ph type="sldNum" sz="quarter" idx="5"/>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val="2650544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GB" dirty="0"/>
              <a:t>The constructs are organised in three different levels:</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GB" dirty="0"/>
          </a:p>
          <a:p>
            <a:pPr marL="0" marR="0" lvl="0" indent="0" algn="l" defTabSz="731520" rtl="0" eaLnBrk="1" fontAlgn="auto" latinLnBrk="0" hangingPunct="1">
              <a:lnSpc>
                <a:spcPct val="100000"/>
              </a:lnSpc>
              <a:spcBef>
                <a:spcPts val="0"/>
              </a:spcBef>
              <a:spcAft>
                <a:spcPts val="0"/>
              </a:spcAft>
              <a:buClrTx/>
              <a:buSzTx/>
              <a:buFontTx/>
              <a:buNone/>
              <a:tabLst/>
              <a:defRPr/>
            </a:pPr>
            <a:r>
              <a:rPr lang="en-GB" dirty="0"/>
              <a:t>L1 are constructs that are automatically generated from the </a:t>
            </a:r>
            <a:r>
              <a:rPr lang="en-GB" dirty="0" err="1"/>
              <a:t>CloudfFormation</a:t>
            </a:r>
            <a:r>
              <a:rPr lang="en-GB" dirty="0"/>
              <a:t> resource specification. This are 1:1 mappings between classes and AWS resources. </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GB" dirty="0"/>
          </a:p>
          <a:p>
            <a:pPr marL="0" marR="0" lvl="0" indent="0" algn="l" defTabSz="731520" rtl="0" eaLnBrk="1" fontAlgn="auto" latinLnBrk="0" hangingPunct="1">
              <a:lnSpc>
                <a:spcPct val="100000"/>
              </a:lnSpc>
              <a:spcBef>
                <a:spcPts val="0"/>
              </a:spcBef>
              <a:spcAft>
                <a:spcPts val="0"/>
              </a:spcAft>
              <a:buClrTx/>
              <a:buSzTx/>
              <a:buFontTx/>
              <a:buNone/>
              <a:tabLst/>
              <a:defRPr/>
            </a:pPr>
            <a:r>
              <a:rPr lang="en-GB" dirty="0"/>
              <a:t>L2 are the higher level service constructs to represent resources such as Amazon S3 Bucket or a VPC including other resources, so this can be a composition of multiple resources, but still tied to one service. This constructs are simpler and requires very little input to generate complex CloudFormation templates, they can have many defaults and opinions.</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GB" dirty="0"/>
          </a:p>
          <a:p>
            <a:pPr marL="0" marR="0" lvl="0" indent="0" algn="l" defTabSz="731520" rtl="0" eaLnBrk="1" fontAlgn="auto" latinLnBrk="0" hangingPunct="1">
              <a:lnSpc>
                <a:spcPct val="100000"/>
              </a:lnSpc>
              <a:spcBef>
                <a:spcPts val="0"/>
              </a:spcBef>
              <a:spcAft>
                <a:spcPts val="0"/>
              </a:spcAft>
              <a:buClrTx/>
              <a:buSzTx/>
              <a:buFontTx/>
              <a:buNone/>
              <a:tabLst/>
              <a:defRPr/>
            </a:pPr>
            <a:r>
              <a:rPr lang="en-GB" dirty="0"/>
              <a:t>L3+ are opinionated abstractions that are created by AWS i.e. ECS Service with ALB and VPC, or 3</a:t>
            </a:r>
            <a:r>
              <a:rPr lang="en-GB" baseline="30000" dirty="0"/>
              <a:t>rd</a:t>
            </a:r>
            <a:r>
              <a:rPr lang="en-GB" dirty="0"/>
              <a:t> parties from the community or your own libraries. This is the level where you would create your own abstraction that can be reused.</a:t>
            </a:r>
          </a:p>
        </p:txBody>
      </p:sp>
      <p:sp>
        <p:nvSpPr>
          <p:cNvPr id="4" name="Slide Number Placeholder 3"/>
          <p:cNvSpPr>
            <a:spLocks noGrp="1"/>
          </p:cNvSpPr>
          <p:nvPr>
            <p:ph type="sldNum" sz="quarter" idx="5"/>
          </p:nvPr>
        </p:nvSpPr>
        <p:spPr/>
        <p:txBody>
          <a:bodyPr/>
          <a:lstStyle/>
          <a:p>
            <a:fld id="{69C3F2ED-74C5-7D4F-8560-0CC253E9A436}" type="slidenum">
              <a:rPr lang="en-US" smtClean="0"/>
              <a:pPr/>
              <a:t>14</a:t>
            </a:fld>
            <a:endParaRPr lang="en-US" dirty="0"/>
          </a:p>
        </p:txBody>
      </p:sp>
    </p:spTree>
    <p:extLst>
      <p:ext uri="{BB962C8B-B14F-4D97-AF65-F5344CB8AC3E}">
        <p14:creationId xmlns:p14="http://schemas.microsoft.com/office/powerpoint/2010/main" val="3745940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Low level constructs have direct access to generated CloudFormation elements.</a:t>
            </a:r>
          </a:p>
          <a:p>
            <a:r>
              <a:rPr lang="en-DE" dirty="0"/>
              <a:t>This provides control but also requires knowledge about the properties of the resource specification.</a:t>
            </a:r>
          </a:p>
          <a:p>
            <a:r>
              <a:rPr lang="en-GB" dirty="0"/>
              <a:t>All fields are optional, CDK tries to generate properties where it can, such as names or well defined defaults</a:t>
            </a:r>
            <a:r>
              <a:rPr lang="en-DE" dirty="0"/>
              <a:t>.</a:t>
            </a:r>
          </a:p>
          <a:p>
            <a:endParaRPr lang="en-GB"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15</a:t>
            </a:fld>
            <a:endParaRPr lang="en-US" dirty="0"/>
          </a:p>
        </p:txBody>
      </p:sp>
    </p:spTree>
    <p:extLst>
      <p:ext uri="{BB962C8B-B14F-4D97-AF65-F5344CB8AC3E}">
        <p14:creationId xmlns:p14="http://schemas.microsoft.com/office/powerpoint/2010/main" val="6310497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L2 can generate more a complex structure, they can contain multiple resources, but they are stil scoped to specific service, i.e. VPC. </a:t>
            </a:r>
          </a:p>
          <a:p>
            <a:endParaRPr lang="en-DE" dirty="0"/>
          </a:p>
          <a:p>
            <a:r>
              <a:rPr lang="en-DE" dirty="0"/>
              <a:t>With this single line of code we can create  a VPC that spans two A</a:t>
            </a:r>
            <a:r>
              <a:rPr lang="en-GB" dirty="0"/>
              <a:t>z</a:t>
            </a:r>
            <a:r>
              <a:rPr lang="en-DE" dirty="0"/>
              <a:t>s, 4 Subnets and 65536 IPs splitted qually. We have Internet Gateway, Route Tables etc, everything you need to have a fully configured VPC. </a:t>
            </a:r>
          </a:p>
          <a:p>
            <a:endParaRPr lang="en-DE" dirty="0"/>
          </a:p>
          <a:p>
            <a:r>
              <a:rPr lang="en-DE" dirty="0"/>
              <a:t>Anyone here who has build a VPC from scratch in CloudFormation? I think you can relate how challenging the setup can be and how long it takes. Here we have a ready to use VPC with just one line, and you can change many options you want and adjust to your requirements.</a:t>
            </a:r>
          </a:p>
        </p:txBody>
      </p:sp>
      <p:sp>
        <p:nvSpPr>
          <p:cNvPr id="4" name="Slide Number Placeholder 3"/>
          <p:cNvSpPr>
            <a:spLocks noGrp="1"/>
          </p:cNvSpPr>
          <p:nvPr>
            <p:ph type="sldNum" sz="quarter" idx="5"/>
          </p:nvPr>
        </p:nvSpPr>
        <p:spPr/>
        <p:txBody>
          <a:bodyPr/>
          <a:lstStyle/>
          <a:p>
            <a:fld id="{69C3F2ED-74C5-7D4F-8560-0CC253E9A436}" type="slidenum">
              <a:rPr lang="en-US" smtClean="0"/>
              <a:pPr/>
              <a:t>16</a:t>
            </a:fld>
            <a:endParaRPr lang="en-US" dirty="0"/>
          </a:p>
        </p:txBody>
      </p:sp>
    </p:spTree>
    <p:extLst>
      <p:ext uri="{BB962C8B-B14F-4D97-AF65-F5344CB8AC3E}">
        <p14:creationId xmlns:p14="http://schemas.microsoft.com/office/powerpoint/2010/main" val="15929725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CDK also provides abstractions to provide safe and secure permissions.</a:t>
            </a:r>
          </a:p>
          <a:p>
            <a:endParaRPr lang="en-DE" dirty="0"/>
          </a:p>
          <a:p>
            <a:r>
              <a:rPr lang="en-DE" dirty="0"/>
              <a:t>Here is an an examples:</a:t>
            </a:r>
          </a:p>
          <a:p>
            <a:pPr marL="342900" indent="-342900">
              <a:buFont typeface="Arial" panose="020B0604020202020204" pitchFamily="34" charset="0"/>
              <a:buChar char="•"/>
            </a:pPr>
            <a:r>
              <a:rPr lang="en-GB" dirty="0"/>
              <a:t>We want to give a resource a permission to access another resource, i.e. write/read/delete etc. With CDK it is just a one line, calling a ”</a:t>
            </a:r>
            <a:r>
              <a:rPr lang="en-GB" dirty="0" err="1"/>
              <a:t>grantRead</a:t>
            </a:r>
            <a:r>
              <a:rPr lang="en-GB" dirty="0"/>
              <a:t>” or ”</a:t>
            </a:r>
            <a:r>
              <a:rPr lang="en-GB" dirty="0" err="1"/>
              <a:t>grantWrite</a:t>
            </a:r>
            <a:r>
              <a:rPr lang="en-GB" dirty="0"/>
              <a:t>” on a target resource. In this example we have </a:t>
            </a:r>
          </a:p>
          <a:p>
            <a:pPr marL="342900" indent="-342900">
              <a:buFont typeface="Arial" panose="020B0604020202020204" pitchFamily="34" charset="0"/>
              <a:buChar char="•"/>
            </a:pPr>
            <a:r>
              <a:rPr lang="en-GB" dirty="0"/>
              <a:t>Consider a scenario, where we have a lambda function that takes a file from S3 and writes to a DynamoDB table</a:t>
            </a:r>
          </a:p>
          <a:p>
            <a:pPr marL="342900" indent="-342900">
              <a:buFont typeface="Arial" panose="020B0604020202020204" pitchFamily="34" charset="0"/>
              <a:buChar char="•"/>
            </a:pPr>
            <a:r>
              <a:rPr lang="en-GB" dirty="0"/>
              <a:t>With CloudFormation, we would need to create a policy with two separate statements: one for read permissions to s3 and one to write to DynamoDB</a:t>
            </a:r>
          </a:p>
          <a:p>
            <a:pPr marL="342900" indent="-342900">
              <a:buFont typeface="Arial" panose="020B0604020202020204" pitchFamily="34" charset="0"/>
              <a:buChar char="•"/>
            </a:pPr>
            <a:r>
              <a:rPr lang="en-GB" dirty="0"/>
              <a:t>Following best practices we should also scope down the policy to specific resources, so only read for specific S3 bucket and write for specific table. </a:t>
            </a:r>
          </a:p>
          <a:p>
            <a:pPr marL="342900" indent="-342900">
              <a:buFont typeface="Arial" panose="020B0604020202020204" pitchFamily="34" charset="0"/>
              <a:buChar char="•"/>
            </a:pPr>
            <a:r>
              <a:rPr lang="en-GB" dirty="0"/>
              <a:t>Here we define a table object with one partition key (similar to a primary key) and an S3 bucket, </a:t>
            </a:r>
            <a:r>
              <a:rPr lang="en-GB" dirty="0" err="1"/>
              <a:t>inputBucket</a:t>
            </a:r>
            <a:endParaRPr lang="en-GB" dirty="0"/>
          </a:p>
          <a:p>
            <a:pPr marL="342900" indent="-342900">
              <a:buFont typeface="Arial" panose="020B0604020202020204" pitchFamily="34" charset="0"/>
              <a:buChar char="•"/>
            </a:pPr>
            <a:r>
              <a:rPr lang="en-GB" dirty="0"/>
              <a:t>For the Lambda function we have to provide mandatory parameters: code location, in our case in the ”</a:t>
            </a:r>
            <a:r>
              <a:rPr lang="en-GB" dirty="0" err="1"/>
              <a:t>lambda_folder</a:t>
            </a:r>
            <a:r>
              <a:rPr lang="en-GB" dirty="0"/>
              <a:t>” folder, the </a:t>
            </a:r>
            <a:r>
              <a:rPr lang="en-GB" dirty="0" err="1"/>
              <a:t>functionfile</a:t>
            </a:r>
            <a:r>
              <a:rPr lang="en-GB" dirty="0"/>
              <a:t> and function name with the dot-notation, and the runtime. Notice the </a:t>
            </a:r>
            <a:r>
              <a:rPr lang="en-GB" dirty="0" err="1"/>
              <a:t>enums</a:t>
            </a:r>
            <a:r>
              <a:rPr lang="en-GB" dirty="0"/>
              <a:t> we use to set the runtime, this way you don’t have to lookup the strings and can just select the available runtime specifications. If it changes in the future, it will be reflected in code. </a:t>
            </a:r>
          </a:p>
          <a:p>
            <a:pPr marL="342900" indent="-342900">
              <a:buFont typeface="Arial" panose="020B0604020202020204" pitchFamily="34" charset="0"/>
              <a:buChar char="•"/>
            </a:pPr>
            <a:r>
              <a:rPr lang="en-GB" dirty="0"/>
              <a:t>Then we just call </a:t>
            </a:r>
            <a:r>
              <a:rPr lang="en-GB" dirty="0" err="1"/>
              <a:t>grantRead</a:t>
            </a:r>
            <a:r>
              <a:rPr lang="en-GB" dirty="0"/>
              <a:t> and </a:t>
            </a:r>
            <a:r>
              <a:rPr lang="en-GB" dirty="0" err="1"/>
              <a:t>grantWriteData</a:t>
            </a:r>
            <a:r>
              <a:rPr lang="en-GB" dirty="0"/>
              <a:t> to provide read and write permissions to our lambda function.</a:t>
            </a:r>
          </a:p>
          <a:p>
            <a:pPr marL="342900" indent="-342900">
              <a:buFont typeface="Arial" panose="020B0604020202020204" pitchFamily="34" charset="0"/>
              <a:buChar char="•"/>
            </a:pPr>
            <a:r>
              <a:rPr lang="en-GB" dirty="0"/>
              <a:t>With CDK, we use the grant method on both resources, s3 and table, and set the permission programmatically. CDK will generate the correct policies for us</a:t>
            </a:r>
          </a:p>
          <a:p>
            <a:pPr marL="342900" indent="-342900">
              <a:buFont typeface="Arial" panose="020B0604020202020204" pitchFamily="34" charset="0"/>
              <a:buChar char="•"/>
            </a:pPr>
            <a:r>
              <a:rPr lang="en-GB" dirty="0"/>
              <a:t>This helps not only to be much faster and secure during development, but also simplifies the thought process for the intent.</a:t>
            </a:r>
          </a:p>
          <a:p>
            <a:pPr marL="342900" indent="-342900">
              <a:buFont typeface="Arial" panose="020B0604020202020204" pitchFamily="34" charset="0"/>
              <a:buChar char="•"/>
            </a:pPr>
            <a:r>
              <a:rPr lang="en-GB" dirty="0"/>
              <a:t>Resources in the AWS Construct library has different methods, i.e. add a </a:t>
            </a:r>
            <a:r>
              <a:rPr lang="en-GB" dirty="0" err="1"/>
              <a:t>BucketPolicy</a:t>
            </a:r>
            <a:r>
              <a:rPr lang="en-GB" dirty="0"/>
              <a:t>, get CloudWatch metrics, </a:t>
            </a:r>
            <a:r>
              <a:rPr lang="en-GB" dirty="0" err="1"/>
              <a:t>addEventSource</a:t>
            </a:r>
            <a:r>
              <a:rPr lang="en-GB" dirty="0"/>
              <a:t>, and more</a:t>
            </a:r>
          </a:p>
          <a:p>
            <a:pPr marL="342900" indent="-342900">
              <a:buFont typeface="Arial" panose="020B0604020202020204" pitchFamily="34" charset="0"/>
              <a:buChar char="•"/>
            </a:pPr>
            <a:endParaRPr lang="en-DE"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17</a:t>
            </a:fld>
            <a:endParaRPr lang="en-US" dirty="0"/>
          </a:p>
        </p:txBody>
      </p:sp>
    </p:spTree>
    <p:extLst>
      <p:ext uri="{BB962C8B-B14F-4D97-AF65-F5344CB8AC3E}">
        <p14:creationId xmlns:p14="http://schemas.microsoft.com/office/powerpoint/2010/main" val="1545018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L3 constructs are componsition of resources across different services. </a:t>
            </a:r>
          </a:p>
          <a:p>
            <a:endParaRPr lang="en-DE" dirty="0"/>
          </a:p>
          <a:p>
            <a:r>
              <a:rPr lang="en-DE" dirty="0"/>
              <a:t>In this examples that have seen before, we create an ALB with corresponding security groups, task defintions, listeners etc. We also create a Fargate Service with IAM Roles and Policies, Log Groups and Task Definitions, by just providing two paramteres: an ECS cluster and the name of the docker image from public dockerhub repository.</a:t>
            </a:r>
          </a:p>
          <a:p>
            <a:r>
              <a:rPr lang="en-DE" dirty="0"/>
              <a:t>This show how powerful L3 constructs can be and you can create your own abstractions that others can, either publically or privately within your organisation. </a:t>
            </a:r>
          </a:p>
          <a:p>
            <a:endParaRPr lang="en-DE"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18</a:t>
            </a:fld>
            <a:endParaRPr lang="en-US" dirty="0"/>
          </a:p>
        </p:txBody>
      </p:sp>
    </p:spTree>
    <p:extLst>
      <p:ext uri="{BB962C8B-B14F-4D97-AF65-F5344CB8AC3E}">
        <p14:creationId xmlns:p14="http://schemas.microsoft.com/office/powerpoint/2010/main" val="30248523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CDK construct library is quite modular and some constructs might be actively developed while others are quite stable. We communicate the current development for each construct in our documentation and our release notes. Here is what each of them means: </a:t>
            </a:r>
          </a:p>
          <a:p>
            <a:endParaRPr lang="en-DE" dirty="0"/>
          </a:p>
          <a:p>
            <a:r>
              <a:rPr lang="en-DE" dirty="0"/>
              <a:t>Experimental:</a:t>
            </a:r>
          </a:p>
          <a:p>
            <a:pPr marL="342900" indent="-342900">
              <a:buFontTx/>
              <a:buChar char="-"/>
            </a:pPr>
            <a:r>
              <a:rPr lang="en-GB" sz="1920" b="0" i="0" kern="1200" dirty="0">
                <a:solidFill>
                  <a:schemeClr val="tx1"/>
                </a:solidFill>
                <a:effectLst/>
                <a:latin typeface="Amazon Ember Regular" charset="0"/>
                <a:ea typeface="+mn-ea"/>
                <a:cs typeface="+mn-cs"/>
              </a:rPr>
              <a:t>under active development. </a:t>
            </a:r>
          </a:p>
          <a:p>
            <a:pPr marL="342900" indent="-342900">
              <a:buFontTx/>
              <a:buChar char="-"/>
            </a:pPr>
            <a:r>
              <a:rPr lang="en-GB" sz="1920" b="0" i="0" kern="1200" dirty="0">
                <a:solidFill>
                  <a:schemeClr val="tx1"/>
                </a:solidFill>
                <a:effectLst/>
                <a:latin typeface="Amazon Ember Regular" charset="0"/>
                <a:ea typeface="+mn-ea"/>
                <a:cs typeface="+mn-cs"/>
              </a:rPr>
              <a:t>subject to non-backward compatible changes or removal in any future version. </a:t>
            </a:r>
          </a:p>
          <a:p>
            <a:pPr marL="342900" indent="-342900">
              <a:buFontTx/>
              <a:buChar char="-"/>
            </a:pPr>
            <a:r>
              <a:rPr lang="en-GB" sz="1920" b="0" i="0" kern="1200" dirty="0">
                <a:solidFill>
                  <a:schemeClr val="tx1"/>
                </a:solidFill>
                <a:effectLst/>
                <a:latin typeface="Amazon Ember Regular" charset="0"/>
                <a:ea typeface="+mn-ea"/>
                <a:cs typeface="+mn-cs"/>
              </a:rPr>
              <a:t>while you may use them, you may need to update your source code when upgrading to a newer version of this package.</a:t>
            </a:r>
            <a:endParaRPr lang="en-DE" dirty="0"/>
          </a:p>
          <a:p>
            <a:endParaRPr lang="en-DE" dirty="0"/>
          </a:p>
          <a:p>
            <a:endParaRPr lang="en-DE" dirty="0"/>
          </a:p>
          <a:p>
            <a:r>
              <a:rPr lang="en-DE" dirty="0"/>
              <a:t>Developer Preview:</a:t>
            </a:r>
          </a:p>
          <a:p>
            <a:pPr marL="342900" indent="-342900">
              <a:buFontTx/>
              <a:buChar char="-"/>
            </a:pPr>
            <a:r>
              <a:rPr lang="en-GB" sz="1920" b="0" i="0" kern="1200" dirty="0">
                <a:solidFill>
                  <a:schemeClr val="tx1"/>
                </a:solidFill>
                <a:effectLst/>
                <a:latin typeface="Amazon Ember Regular" charset="0"/>
                <a:ea typeface="+mn-ea"/>
                <a:cs typeface="+mn-cs"/>
              </a:rPr>
              <a:t>this module are in </a:t>
            </a:r>
            <a:r>
              <a:rPr lang="en-GB" sz="1920" b="1" i="0" kern="1200" dirty="0">
                <a:solidFill>
                  <a:schemeClr val="tx1"/>
                </a:solidFill>
                <a:effectLst/>
                <a:latin typeface="Amazon Ember Regular" charset="0"/>
                <a:ea typeface="+mn-ea"/>
                <a:cs typeface="+mn-cs"/>
              </a:rPr>
              <a:t>developer preview</a:t>
            </a:r>
            <a:r>
              <a:rPr lang="en-GB" sz="1920" b="0" i="0" kern="1200" dirty="0">
                <a:solidFill>
                  <a:schemeClr val="tx1"/>
                </a:solidFill>
                <a:effectLst/>
                <a:latin typeface="Amazon Ember Regular" charset="0"/>
                <a:ea typeface="+mn-ea"/>
                <a:cs typeface="+mn-cs"/>
              </a:rPr>
              <a:t> before they become stable. </a:t>
            </a:r>
          </a:p>
          <a:p>
            <a:pPr marL="342900" indent="-342900">
              <a:buFontTx/>
              <a:buChar char="-"/>
            </a:pPr>
            <a:r>
              <a:rPr lang="en-GB" sz="1920" b="0" i="0" kern="1200" dirty="0">
                <a:solidFill>
                  <a:schemeClr val="tx1"/>
                </a:solidFill>
                <a:effectLst/>
                <a:latin typeface="Amazon Ember Regular" charset="0"/>
                <a:ea typeface="+mn-ea"/>
                <a:cs typeface="+mn-cs"/>
              </a:rPr>
              <a:t>We will only make breaking changes to address unforeseen API issues. </a:t>
            </a:r>
          </a:p>
          <a:p>
            <a:pPr marL="342900" indent="-342900">
              <a:buFontTx/>
              <a:buChar char="-"/>
            </a:pPr>
            <a:r>
              <a:rPr lang="en-GB" sz="1920" b="0" i="0" kern="1200" dirty="0">
                <a:solidFill>
                  <a:schemeClr val="tx1"/>
                </a:solidFill>
                <a:effectLst/>
                <a:latin typeface="Amazon Ember Regular" charset="0"/>
                <a:ea typeface="+mn-ea"/>
                <a:cs typeface="+mn-cs"/>
              </a:rPr>
              <a:t>breaking changes will be announced in release notes. </a:t>
            </a:r>
          </a:p>
          <a:p>
            <a:pPr marL="342900" indent="-342900">
              <a:buFontTx/>
              <a:buChar char="-"/>
            </a:pPr>
            <a:r>
              <a:rPr lang="en-GB" sz="1920" b="0" i="0" kern="1200" dirty="0">
                <a:solidFill>
                  <a:schemeClr val="tx1"/>
                </a:solidFill>
                <a:effectLst/>
                <a:latin typeface="Amazon Ember Regular" charset="0"/>
                <a:ea typeface="+mn-ea"/>
                <a:cs typeface="+mn-cs"/>
              </a:rPr>
              <a:t>while you may use them, you may need to update your source code when upgrading to a newer version of this package.</a:t>
            </a:r>
          </a:p>
          <a:p>
            <a:br>
              <a:rPr lang="en-GB" dirty="0"/>
            </a:br>
            <a:r>
              <a:rPr lang="en-GB" dirty="0"/>
              <a:t>Stable:</a:t>
            </a:r>
          </a:p>
          <a:p>
            <a:pPr marL="342900" indent="-342900">
              <a:buFontTx/>
              <a:buChar char="-"/>
            </a:pPr>
            <a:r>
              <a:rPr lang="en-GB" sz="1920" b="0" i="0" u="none" strike="noStrike" kern="1200" dirty="0">
                <a:solidFill>
                  <a:schemeClr val="tx1"/>
                </a:solidFill>
                <a:effectLst/>
                <a:latin typeface="Amazon Ember Regular" charset="0"/>
                <a:ea typeface="+mn-ea"/>
                <a:cs typeface="+mn-cs"/>
              </a:rPr>
              <a:t>The module is generally available with a compatibility guarantee across minor versions. </a:t>
            </a:r>
          </a:p>
          <a:p>
            <a:pPr marL="342900" indent="-342900">
              <a:buFontTx/>
              <a:buChar char="-"/>
            </a:pPr>
            <a:r>
              <a:rPr lang="en-GB" sz="1920" b="0" i="0" u="none" strike="noStrike" kern="1200" dirty="0">
                <a:solidFill>
                  <a:schemeClr val="tx1"/>
                </a:solidFill>
                <a:effectLst/>
                <a:latin typeface="Amazon Ember Regular" charset="0"/>
                <a:ea typeface="+mn-ea"/>
                <a:cs typeface="+mn-cs"/>
              </a:rPr>
              <a:t>We will only make backward-compatible changes to the API, so that your existing apps will continue to work until the next major AWS CDK release.</a:t>
            </a:r>
          </a:p>
          <a:p>
            <a:pPr marL="342900" indent="-342900">
              <a:buFontTx/>
              <a:buChar char="-"/>
            </a:pPr>
            <a:r>
              <a:rPr lang="en-GB" sz="1920" b="0" i="0" u="none" strike="noStrike" kern="1200" dirty="0">
                <a:solidFill>
                  <a:schemeClr val="tx1"/>
                </a:solidFill>
                <a:effectLst/>
                <a:latin typeface="Amazon Ember Regular" charset="0"/>
                <a:ea typeface="+mn-ea"/>
                <a:cs typeface="+mn-cs"/>
              </a:rPr>
              <a:t>In some cases, we may use </a:t>
            </a:r>
            <a:r>
              <a:rPr lang="en-GB" sz="1920" b="0" i="0" u="none" strike="noStrike" kern="1200" dirty="0">
                <a:solidFill>
                  <a:schemeClr val="tx1"/>
                </a:solidFill>
                <a:effectLst/>
                <a:latin typeface="Amazon Ember Regular" charset="0"/>
                <a:ea typeface="+mn-ea"/>
                <a:cs typeface="+mn-cs"/>
                <a:hlinkClick r:id="rId3"/>
              </a:rPr>
              <a:t>feature flags</a:t>
            </a:r>
            <a:r>
              <a:rPr lang="en-GB" sz="1920" b="0" i="0" u="none" strike="noStrike" kern="1200" dirty="0">
                <a:solidFill>
                  <a:schemeClr val="tx1"/>
                </a:solidFill>
                <a:effectLst/>
                <a:latin typeface="Amazon Ember Regular" charset="0"/>
                <a:ea typeface="+mn-ea"/>
                <a:cs typeface="+mn-cs"/>
              </a:rPr>
              <a:t> to optionally enable new </a:t>
            </a:r>
            <a:r>
              <a:rPr lang="en-GB" sz="1920" b="0" i="0" u="none" strike="noStrike" kern="1200" dirty="0" err="1">
                <a:solidFill>
                  <a:schemeClr val="tx1"/>
                </a:solidFill>
                <a:effectLst/>
                <a:latin typeface="Amazon Ember Regular" charset="0"/>
                <a:ea typeface="+mn-ea"/>
                <a:cs typeface="+mn-cs"/>
              </a:rPr>
              <a:t>behavior</a:t>
            </a:r>
            <a:r>
              <a:rPr lang="en-GB" sz="1920" b="0" i="0" u="none" strike="noStrike" kern="1200" dirty="0">
                <a:solidFill>
                  <a:schemeClr val="tx1"/>
                </a:solidFill>
                <a:effectLst/>
                <a:latin typeface="Amazon Ember Regular" charset="0"/>
                <a:ea typeface="+mn-ea"/>
                <a:cs typeface="+mn-cs"/>
              </a:rPr>
              <a:t> while retaining the previous </a:t>
            </a:r>
            <a:r>
              <a:rPr lang="en-GB" sz="1920" b="0" i="0" u="none" strike="noStrike" kern="1200" dirty="0" err="1">
                <a:solidFill>
                  <a:schemeClr val="tx1"/>
                </a:solidFill>
                <a:effectLst/>
                <a:latin typeface="Amazon Ember Regular" charset="0"/>
                <a:ea typeface="+mn-ea"/>
                <a:cs typeface="+mn-cs"/>
              </a:rPr>
              <a:t>behavior</a:t>
            </a:r>
            <a:r>
              <a:rPr lang="en-GB" sz="1920" b="0" i="0" u="none" strike="noStrike" kern="1200" dirty="0">
                <a:solidFill>
                  <a:schemeClr val="tx1"/>
                </a:solidFill>
                <a:effectLst/>
                <a:latin typeface="Amazon Ember Regular" charset="0"/>
                <a:ea typeface="+mn-ea"/>
                <a:cs typeface="+mn-cs"/>
              </a:rPr>
              <a:t> to support existing apps.</a:t>
            </a:r>
          </a:p>
          <a:p>
            <a:endParaRPr lang="en-DE"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19</a:t>
            </a:fld>
            <a:endParaRPr lang="en-US" dirty="0"/>
          </a:p>
        </p:txBody>
      </p:sp>
    </p:spTree>
    <p:extLst>
      <p:ext uri="{BB962C8B-B14F-4D97-AF65-F5344CB8AC3E}">
        <p14:creationId xmlns:p14="http://schemas.microsoft.com/office/powerpoint/2010/main" val="3607352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Many customers have already built lots of CloudFormation templates and we have created a construct that helps you to import your existing templates, adjust and reuse them. This is should help to transition to CDK without rewriting too much infrastructure as code from YAML/JSON to code. </a:t>
            </a:r>
          </a:p>
          <a:p>
            <a:endParaRPr lang="en-DE" dirty="0"/>
          </a:p>
          <a:p>
            <a:r>
              <a:rPr lang="en-DE" dirty="0"/>
              <a:t>In our example we have an existing cloudformation for an S3 Bucket and we use CDK to import this template by providing a file path. After that we can access the bucket by using its logical name, in our case “Bucket” and change any property. As you can see this object will be a L1 construct, so keep in mind that you don’t have access to all the methods that you </a:t>
            </a:r>
            <a:r>
              <a:rPr lang="en-GB" dirty="0"/>
              <a:t>might use in L2 constructs.</a:t>
            </a:r>
            <a:endParaRPr lang="en-DE"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20</a:t>
            </a:fld>
            <a:endParaRPr lang="en-US" dirty="0"/>
          </a:p>
        </p:txBody>
      </p:sp>
    </p:spTree>
    <p:extLst>
      <p:ext uri="{BB962C8B-B14F-4D97-AF65-F5344CB8AC3E}">
        <p14:creationId xmlns:p14="http://schemas.microsoft.com/office/powerpoint/2010/main" val="226100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714681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many cases some resources are not created from scratch but provided by different teams and are out of control, so we need to import them.</a:t>
            </a:r>
          </a:p>
          <a:p>
            <a:endParaRPr lang="en-US" dirty="0"/>
          </a:p>
          <a:p>
            <a:r>
              <a:rPr lang="en-GB" sz="1920" b="0" i="0" kern="1200" dirty="0">
                <a:solidFill>
                  <a:schemeClr val="tx1"/>
                </a:solidFill>
                <a:effectLst/>
                <a:latin typeface="Amazon Ember Regular" charset="0"/>
                <a:ea typeface="+mn-ea"/>
                <a:cs typeface="+mn-cs"/>
              </a:rPr>
              <a:t>Existing resources can be referenced in CDK by calling the Construct’s </a:t>
            </a:r>
            <a:r>
              <a:rPr lang="en-GB" sz="1920" b="0" i="0" kern="1200" dirty="0" err="1">
                <a:solidFill>
                  <a:schemeClr val="tx1"/>
                </a:solidFill>
                <a:effectLst/>
                <a:latin typeface="Amazon Ember Regular" charset="0"/>
                <a:ea typeface="+mn-ea"/>
                <a:cs typeface="+mn-cs"/>
              </a:rPr>
              <a:t>fromXXX</a:t>
            </a:r>
            <a:r>
              <a:rPr lang="en-GB" sz="1920" b="0" i="0" kern="1200" dirty="0">
                <a:solidFill>
                  <a:schemeClr val="tx1"/>
                </a:solidFill>
                <a:effectLst/>
                <a:latin typeface="Amazon Ember Regular" charset="0"/>
                <a:ea typeface="+mn-ea"/>
                <a:cs typeface="+mn-cs"/>
              </a:rPr>
              <a:t>() method. They often need ARNs or Ids which can be imported from existing CloudFormation Stacks.</a:t>
            </a:r>
          </a:p>
          <a:p>
            <a:r>
              <a:rPr lang="en-GB" sz="1920" b="0" i="0" kern="1200" dirty="0">
                <a:solidFill>
                  <a:schemeClr val="tx1"/>
                </a:solidFill>
                <a:effectLst/>
                <a:latin typeface="Amazon Ember Regular" charset="0"/>
                <a:ea typeface="+mn-ea"/>
                <a:cs typeface="+mn-cs"/>
              </a:rPr>
              <a:t>Just </a:t>
            </a:r>
            <a:r>
              <a:rPr lang="en-GB" sz="1920" b="0" i="0" kern="1200" dirty="0" err="1">
                <a:solidFill>
                  <a:schemeClr val="tx1"/>
                </a:solidFill>
                <a:effectLst/>
                <a:latin typeface="Amazon Ember Regular" charset="0"/>
                <a:ea typeface="+mn-ea"/>
                <a:cs typeface="+mn-cs"/>
              </a:rPr>
              <a:t>Vpc.fromLookup</a:t>
            </a:r>
            <a:r>
              <a:rPr lang="en-GB" sz="1920" b="0" i="0" kern="1200" dirty="0">
                <a:solidFill>
                  <a:schemeClr val="tx1"/>
                </a:solidFill>
                <a:effectLst/>
                <a:latin typeface="Amazon Ember Regular" charset="0"/>
                <a:ea typeface="+mn-ea"/>
                <a:cs typeface="+mn-cs"/>
              </a:rPr>
              <a:t>() is a special case as it reads the values from your AWS account during </a:t>
            </a:r>
            <a:r>
              <a:rPr lang="en-GB" sz="1920" b="0" i="0" kern="1200" dirty="0" err="1">
                <a:solidFill>
                  <a:schemeClr val="tx1"/>
                </a:solidFill>
                <a:effectLst/>
                <a:latin typeface="Amazon Ember Regular" charset="0"/>
                <a:ea typeface="+mn-ea"/>
                <a:cs typeface="+mn-cs"/>
              </a:rPr>
              <a:t>cdk</a:t>
            </a:r>
            <a:r>
              <a:rPr lang="en-GB" sz="1920" b="0" i="0" kern="1200" dirty="0">
                <a:solidFill>
                  <a:schemeClr val="tx1"/>
                </a:solidFill>
                <a:effectLst/>
                <a:latin typeface="Amazon Ember Regular" charset="0"/>
                <a:ea typeface="+mn-ea"/>
                <a:cs typeface="+mn-cs"/>
              </a:rPr>
              <a:t> synth and stores them in ‘</a:t>
            </a:r>
            <a:r>
              <a:rPr lang="en-GB" sz="1920" b="0" i="0" kern="1200" dirty="0" err="1">
                <a:solidFill>
                  <a:schemeClr val="tx1"/>
                </a:solidFill>
                <a:effectLst/>
                <a:latin typeface="Amazon Ember Regular" charset="0"/>
                <a:ea typeface="+mn-ea"/>
                <a:cs typeface="+mn-cs"/>
              </a:rPr>
              <a:t>cdk.context.json</a:t>
            </a:r>
            <a:r>
              <a:rPr lang="en-GB" sz="1920" b="0" i="0" kern="1200" dirty="0">
                <a:solidFill>
                  <a:schemeClr val="tx1"/>
                </a:solidFill>
                <a:effectLst/>
                <a:latin typeface="Amazon Ember Regular" charset="0"/>
                <a:ea typeface="+mn-ea"/>
                <a:cs typeface="+mn-cs"/>
              </a:rPr>
              <a:t>’.</a:t>
            </a:r>
          </a:p>
          <a:p>
            <a:endParaRPr lang="en-GB" sz="1920" b="0" i="0" kern="1200" dirty="0">
              <a:solidFill>
                <a:schemeClr val="tx1"/>
              </a:solidFill>
              <a:effectLst/>
              <a:latin typeface="Amazon Ember Regular" charset="0"/>
              <a:ea typeface="+mn-ea"/>
              <a:cs typeface="+mn-cs"/>
            </a:endParaRPr>
          </a:p>
          <a:p>
            <a:r>
              <a:rPr lang="en-GB" sz="1920" b="0" i="0" kern="1200" dirty="0">
                <a:solidFill>
                  <a:schemeClr val="tx1"/>
                </a:solidFill>
                <a:effectLst/>
                <a:latin typeface="Amazon Ember Regular" charset="0"/>
                <a:ea typeface="+mn-ea"/>
                <a:cs typeface="+mn-cs"/>
              </a:rPr>
              <a:t>Keep in mind that this imports are not environment agnostic, they are tied to specific accounts and setup.</a:t>
            </a:r>
          </a:p>
          <a:p>
            <a:endParaRPr lang="en-GB" sz="1920" b="0" i="0" kern="1200" dirty="0">
              <a:solidFill>
                <a:schemeClr val="tx1"/>
              </a:solidFill>
              <a:effectLst/>
              <a:latin typeface="Amazon Ember Regular" charset="0"/>
              <a:ea typeface="+mn-ea"/>
              <a:cs typeface="+mn-cs"/>
            </a:endParaRPr>
          </a:p>
          <a:p>
            <a:endParaRPr lang="en-GB" sz="192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5"/>
          </p:nvPr>
        </p:nvSpPr>
        <p:spPr/>
        <p:txBody>
          <a:bodyPr/>
          <a:lstStyle/>
          <a:p>
            <a:fld id="{69C3F2ED-74C5-7D4F-8560-0CC253E9A436}" type="slidenum">
              <a:rPr lang="en-US" smtClean="0"/>
              <a:pPr/>
              <a:t>21</a:t>
            </a:fld>
            <a:endParaRPr lang="en-US" dirty="0"/>
          </a:p>
        </p:txBody>
      </p:sp>
    </p:spTree>
    <p:extLst>
      <p:ext uri="{BB962C8B-B14F-4D97-AF65-F5344CB8AC3E}">
        <p14:creationId xmlns:p14="http://schemas.microsoft.com/office/powerpoint/2010/main" val="28204281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GB" sz="1920" b="0" i="0" u="none" strike="noStrike" kern="1200" dirty="0">
                <a:solidFill>
                  <a:schemeClr val="tx1"/>
                </a:solidFill>
                <a:effectLst/>
                <a:latin typeface="Amazon Ember Regular" charset="0"/>
                <a:ea typeface="+mn-ea"/>
                <a:cs typeface="+mn-cs"/>
              </a:rPr>
              <a:t>AWS Solutions Constructs are vetted architecture patterns, available as an open-source extension of the AWS Cloud Development Kit (CDK), that can be easily assembled </a:t>
            </a:r>
            <a:r>
              <a:rPr lang="en-GB" sz="1920" b="0" i="0" u="none" strike="noStrike" kern="1200" dirty="0" err="1">
                <a:solidFill>
                  <a:schemeClr val="tx1"/>
                </a:solidFill>
                <a:effectLst/>
                <a:latin typeface="Amazon Ember Regular" charset="0"/>
                <a:ea typeface="+mn-ea"/>
                <a:cs typeface="+mn-cs"/>
              </a:rPr>
              <a:t>declaritively</a:t>
            </a:r>
            <a:r>
              <a:rPr lang="en-GB" sz="1920" b="0" i="0" u="none" strike="noStrike" kern="1200" dirty="0">
                <a:solidFill>
                  <a:schemeClr val="tx1"/>
                </a:solidFill>
                <a:effectLst/>
                <a:latin typeface="Amazon Ember Regular" charset="0"/>
                <a:ea typeface="+mn-ea"/>
                <a:cs typeface="+mn-cs"/>
              </a:rPr>
              <a:t> to create a production-ready workload. Below you will find a directory of the patterns made available through AWS Solutions Constructs.</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GB" sz="1920" b="0" i="0" u="none" strike="noStrike" kern="1200" dirty="0">
              <a:solidFill>
                <a:schemeClr val="tx1"/>
              </a:solidFill>
              <a:effectLst/>
              <a:latin typeface="Amazon Ember Regular" charset="0"/>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GB" sz="1920" b="0" i="0" u="none" strike="noStrike" kern="1200" dirty="0">
                <a:solidFill>
                  <a:schemeClr val="tx1"/>
                </a:solidFill>
                <a:effectLst/>
                <a:latin typeface="Amazon Ember Regular" charset="0"/>
                <a:ea typeface="+mn-ea"/>
                <a:cs typeface="+mn-cs"/>
              </a:rPr>
              <a:t>This is a growing library of best practice architectures, that you can filter to find the right solution for your use case.</a:t>
            </a:r>
          </a:p>
        </p:txBody>
      </p:sp>
      <p:sp>
        <p:nvSpPr>
          <p:cNvPr id="4" name="Slide Number Placeholder 3"/>
          <p:cNvSpPr>
            <a:spLocks noGrp="1"/>
          </p:cNvSpPr>
          <p:nvPr>
            <p:ph type="sldNum" sz="quarter" idx="5"/>
          </p:nvPr>
        </p:nvSpPr>
        <p:spPr/>
        <p:txBody>
          <a:bodyPr/>
          <a:lstStyle/>
          <a:p>
            <a:fld id="{69C3F2ED-74C5-7D4F-8560-0CC253E9A436}" type="slidenum">
              <a:rPr lang="en-US" smtClean="0"/>
              <a:pPr/>
              <a:t>22</a:t>
            </a:fld>
            <a:endParaRPr lang="en-US" dirty="0"/>
          </a:p>
        </p:txBody>
      </p:sp>
    </p:spTree>
    <p:extLst>
      <p:ext uri="{BB962C8B-B14F-4D97-AF65-F5344CB8AC3E}">
        <p14:creationId xmlns:p14="http://schemas.microsoft.com/office/powerpoint/2010/main" val="22169748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GB" sz="1920" b="0" i="0" u="none" strike="noStrike" kern="1200" dirty="0">
                <a:solidFill>
                  <a:schemeClr val="tx1"/>
                </a:solidFill>
                <a:effectLst/>
                <a:latin typeface="Amazon Ember Regular" charset="0"/>
                <a:ea typeface="+mn-ea"/>
                <a:cs typeface="+mn-cs"/>
              </a:rPr>
              <a:t>We have also a community driven construct hub under </a:t>
            </a:r>
            <a:r>
              <a:rPr lang="en-GB" sz="1920" b="0" i="0" u="none" strike="noStrike" kern="1200" dirty="0" err="1">
                <a:solidFill>
                  <a:schemeClr val="tx1"/>
                </a:solidFill>
                <a:effectLst/>
                <a:latin typeface="Amazon Ember Regular" charset="0"/>
                <a:ea typeface="+mn-ea"/>
                <a:cs typeface="+mn-cs"/>
              </a:rPr>
              <a:t>constructs.dev</a:t>
            </a:r>
            <a:r>
              <a:rPr lang="en-GB" sz="1920" b="0" i="0" u="none" strike="noStrike" kern="1200" dirty="0">
                <a:solidFill>
                  <a:schemeClr val="tx1"/>
                </a:solidFill>
                <a:effectLst/>
                <a:latin typeface="Amazon Ember Regular" charset="0"/>
                <a:ea typeface="+mn-ea"/>
                <a:cs typeface="+mn-cs"/>
              </a:rPr>
              <a:t> where you can publish your CDK constructs.</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GB" sz="1920" b="0" i="0" u="none" strike="noStrike" kern="1200" dirty="0">
              <a:solidFill>
                <a:schemeClr val="tx1"/>
              </a:solidFill>
              <a:effectLst/>
              <a:latin typeface="Amazon Ember Regular" charset="0"/>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GB" sz="1920" b="0" i="0" u="none" strike="noStrike" kern="1200" dirty="0">
                <a:solidFill>
                  <a:schemeClr val="tx1"/>
                </a:solidFill>
                <a:effectLst/>
                <a:latin typeface="Amazon Ember Regular" charset="0"/>
                <a:ea typeface="+mn-ea"/>
                <a:cs typeface="+mn-cs"/>
              </a:rPr>
              <a:t>Additionally, the hub itself is a construct that you can host privately for your enterprise, so you can have your company wide construct hub!</a:t>
            </a:r>
          </a:p>
        </p:txBody>
      </p:sp>
      <p:sp>
        <p:nvSpPr>
          <p:cNvPr id="4" name="Slide Number Placeholder 3"/>
          <p:cNvSpPr>
            <a:spLocks noGrp="1"/>
          </p:cNvSpPr>
          <p:nvPr>
            <p:ph type="sldNum" sz="quarter" idx="5"/>
          </p:nvPr>
        </p:nvSpPr>
        <p:spPr/>
        <p:txBody>
          <a:bodyPr/>
          <a:lstStyle/>
          <a:p>
            <a:fld id="{69C3F2ED-74C5-7D4F-8560-0CC253E9A436}" type="slidenum">
              <a:rPr lang="en-US" smtClean="0"/>
              <a:pPr/>
              <a:t>23</a:t>
            </a:fld>
            <a:endParaRPr lang="en-US" dirty="0"/>
          </a:p>
        </p:txBody>
      </p:sp>
    </p:spTree>
    <p:extLst>
      <p:ext uri="{BB962C8B-B14F-4D97-AF65-F5344CB8AC3E}">
        <p14:creationId xmlns:p14="http://schemas.microsoft.com/office/powerpoint/2010/main" val="24617513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GB" sz="1920" b="0" i="0" u="none" strike="noStrike" kern="1200" dirty="0">
                <a:solidFill>
                  <a:schemeClr val="tx1"/>
                </a:solidFill>
                <a:effectLst/>
                <a:latin typeface="Amazon Ember Regular" charset="0"/>
                <a:ea typeface="+mn-ea"/>
                <a:cs typeface="+mn-cs"/>
              </a:rPr>
              <a:t>We have also a community driven construct hub under </a:t>
            </a:r>
            <a:r>
              <a:rPr lang="en-GB" sz="1920" b="0" i="0" u="none" strike="noStrike" kern="1200" dirty="0" err="1">
                <a:solidFill>
                  <a:schemeClr val="tx1"/>
                </a:solidFill>
                <a:effectLst/>
                <a:latin typeface="Amazon Ember Regular" charset="0"/>
                <a:ea typeface="+mn-ea"/>
                <a:cs typeface="+mn-cs"/>
              </a:rPr>
              <a:t>constructs.dev</a:t>
            </a:r>
            <a:r>
              <a:rPr lang="en-GB" sz="1920" b="0" i="0" u="none" strike="noStrike" kern="1200" dirty="0">
                <a:solidFill>
                  <a:schemeClr val="tx1"/>
                </a:solidFill>
                <a:effectLst/>
                <a:latin typeface="Amazon Ember Regular" charset="0"/>
                <a:ea typeface="+mn-ea"/>
                <a:cs typeface="+mn-cs"/>
              </a:rPr>
              <a:t> where you can publish your CDK constructs.</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GB" sz="1920" b="0" i="0" u="none" strike="noStrike" kern="1200" dirty="0">
              <a:solidFill>
                <a:schemeClr val="tx1"/>
              </a:solidFill>
              <a:effectLst/>
              <a:latin typeface="Amazon Ember Regular" charset="0"/>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GB" sz="1920" b="0" i="0" u="none" strike="noStrike" kern="1200" dirty="0">
                <a:solidFill>
                  <a:schemeClr val="tx1"/>
                </a:solidFill>
                <a:effectLst/>
                <a:latin typeface="Amazon Ember Regular" charset="0"/>
                <a:ea typeface="+mn-ea"/>
                <a:cs typeface="+mn-cs"/>
              </a:rPr>
              <a:t>Additionally, the hub itself is a construct that you can host privately for your enterprise, so you can have your company wide construct hub!</a:t>
            </a:r>
          </a:p>
        </p:txBody>
      </p:sp>
      <p:sp>
        <p:nvSpPr>
          <p:cNvPr id="4" name="Slide Number Placeholder 3"/>
          <p:cNvSpPr>
            <a:spLocks noGrp="1"/>
          </p:cNvSpPr>
          <p:nvPr>
            <p:ph type="sldNum" sz="quarter" idx="5"/>
          </p:nvPr>
        </p:nvSpPr>
        <p:spPr/>
        <p:txBody>
          <a:bodyPr/>
          <a:lstStyle/>
          <a:p>
            <a:fld id="{69C3F2ED-74C5-7D4F-8560-0CC253E9A436}" type="slidenum">
              <a:rPr lang="en-US" smtClean="0"/>
              <a:pPr/>
              <a:t>24</a:t>
            </a:fld>
            <a:endParaRPr lang="en-US" dirty="0"/>
          </a:p>
        </p:txBody>
      </p:sp>
    </p:spTree>
    <p:extLst>
      <p:ext uri="{BB962C8B-B14F-4D97-AF65-F5344CB8AC3E}">
        <p14:creationId xmlns:p14="http://schemas.microsoft.com/office/powerpoint/2010/main" val="19618285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CDK is an open Ecosystem, we have public roadmap to show what features are prioritized by customer feedback. We are happy to have many contributions from the community and would love to have your voice in future development of the tool. </a:t>
            </a:r>
          </a:p>
          <a:p>
            <a:endParaRPr lang="en-US" dirty="0"/>
          </a:p>
          <a:p>
            <a:r>
              <a:rPr lang="en-US" dirty="0"/>
              <a:t>There are also many other resources that you can found in Awesome CDK repository and a collection of 3</a:t>
            </a:r>
            <a:r>
              <a:rPr lang="en-US" baseline="30000" dirty="0"/>
              <a:t>rd</a:t>
            </a:r>
            <a:r>
              <a:rPr lang="en-US" dirty="0"/>
              <a:t> party L3 construct libraries in @</a:t>
            </a:r>
            <a:r>
              <a:rPr lang="en-US" dirty="0" err="1"/>
              <a:t>CdkPatterns</a:t>
            </a:r>
            <a:r>
              <a:rPr lang="en-US" dirty="0"/>
              <a:t>. Feel free to inspect how others are building service compositions.</a:t>
            </a:r>
            <a:endParaRPr lang="en-DE"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25</a:t>
            </a:fld>
            <a:endParaRPr lang="en-US" dirty="0"/>
          </a:p>
        </p:txBody>
      </p:sp>
    </p:spTree>
    <p:extLst>
      <p:ext uri="{BB962C8B-B14F-4D97-AF65-F5344CB8AC3E}">
        <p14:creationId xmlns:p14="http://schemas.microsoft.com/office/powerpoint/2010/main" val="42821740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920" b="1" i="0" kern="1200" dirty="0">
                <a:solidFill>
                  <a:schemeClr val="tx1"/>
                </a:solidFill>
                <a:effectLst/>
                <a:latin typeface="Amazon Ember Regular" charset="0"/>
                <a:ea typeface="+mn-ea"/>
                <a:cs typeface="+mn-cs"/>
              </a:rPr>
              <a:t>cdk8s</a:t>
            </a:r>
            <a:r>
              <a:rPr lang="en-GB" sz="1920" b="0" i="0" kern="1200" dirty="0">
                <a:solidFill>
                  <a:schemeClr val="tx1"/>
                </a:solidFill>
                <a:effectLst/>
                <a:latin typeface="Amazon Ember Regular" charset="0"/>
                <a:ea typeface="+mn-ea"/>
                <a:cs typeface="+mn-cs"/>
              </a:rPr>
              <a:t> is an open-source software development framework for defining Kubernetes applications and reusable abstractions using familiar programming languages and rich object-oriented APIs. </a:t>
            </a:r>
            <a:r>
              <a:rPr lang="en-GB" sz="1920" b="1" i="0" kern="1200" dirty="0">
                <a:solidFill>
                  <a:schemeClr val="tx1"/>
                </a:solidFill>
                <a:effectLst/>
                <a:latin typeface="Amazon Ember Regular" charset="0"/>
                <a:ea typeface="+mn-ea"/>
                <a:cs typeface="+mn-cs"/>
              </a:rPr>
              <a:t>cdk8s</a:t>
            </a:r>
            <a:r>
              <a:rPr lang="en-GB" sz="1920" b="0" i="0" kern="1200" dirty="0">
                <a:solidFill>
                  <a:schemeClr val="tx1"/>
                </a:solidFill>
                <a:effectLst/>
                <a:latin typeface="Amazon Ember Regular" charset="0"/>
                <a:ea typeface="+mn-ea"/>
                <a:cs typeface="+mn-cs"/>
              </a:rPr>
              <a:t> apps synthesize into standard Kubernetes manifests which can be applied to any Kubernetes cluster.</a:t>
            </a:r>
            <a:endParaRPr lang="en-DE"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26</a:t>
            </a:fld>
            <a:endParaRPr lang="en-US" dirty="0"/>
          </a:p>
        </p:txBody>
      </p:sp>
    </p:spTree>
    <p:extLst>
      <p:ext uri="{BB962C8B-B14F-4D97-AF65-F5344CB8AC3E}">
        <p14:creationId xmlns:p14="http://schemas.microsoft.com/office/powerpoint/2010/main" val="33735996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920" b="1" i="0" kern="1200" dirty="0">
                <a:solidFill>
                  <a:schemeClr val="tx1"/>
                </a:solidFill>
                <a:effectLst/>
                <a:latin typeface="Amazon Ember Regular" charset="0"/>
                <a:ea typeface="+mn-ea"/>
                <a:cs typeface="+mn-cs"/>
              </a:rPr>
              <a:t>cdk8s</a:t>
            </a:r>
            <a:r>
              <a:rPr lang="en-GB" sz="1920" b="0" i="0" kern="1200" dirty="0">
                <a:solidFill>
                  <a:schemeClr val="tx1"/>
                </a:solidFill>
                <a:effectLst/>
                <a:latin typeface="Amazon Ember Regular" charset="0"/>
                <a:ea typeface="+mn-ea"/>
                <a:cs typeface="+mn-cs"/>
              </a:rPr>
              <a:t> is an open-source software development framework for defining Kubernetes applications and reusable abstractions using familiar programming languages and rich object-oriented APIs. </a:t>
            </a:r>
            <a:r>
              <a:rPr lang="en-GB" sz="1920" b="1" i="0" kern="1200" dirty="0">
                <a:solidFill>
                  <a:schemeClr val="tx1"/>
                </a:solidFill>
                <a:effectLst/>
                <a:latin typeface="Amazon Ember Regular" charset="0"/>
                <a:ea typeface="+mn-ea"/>
                <a:cs typeface="+mn-cs"/>
              </a:rPr>
              <a:t>cdk8s</a:t>
            </a:r>
            <a:r>
              <a:rPr lang="en-GB" sz="1920" b="0" i="0" kern="1200" dirty="0">
                <a:solidFill>
                  <a:schemeClr val="tx1"/>
                </a:solidFill>
                <a:effectLst/>
                <a:latin typeface="Amazon Ember Regular" charset="0"/>
                <a:ea typeface="+mn-ea"/>
                <a:cs typeface="+mn-cs"/>
              </a:rPr>
              <a:t> apps synthesize into standard Kubernetes manifests which can be applied to any Kubernetes cluster.</a:t>
            </a:r>
            <a:endParaRPr lang="en-DE"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27</a:t>
            </a:fld>
            <a:endParaRPr lang="en-US" dirty="0"/>
          </a:p>
        </p:txBody>
      </p:sp>
    </p:spTree>
    <p:extLst>
      <p:ext uri="{BB962C8B-B14F-4D97-AF65-F5344CB8AC3E}">
        <p14:creationId xmlns:p14="http://schemas.microsoft.com/office/powerpoint/2010/main" val="12950905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920" b="0" i="0" kern="1200" dirty="0">
                <a:solidFill>
                  <a:schemeClr val="tx1"/>
                </a:solidFill>
                <a:effectLst/>
                <a:latin typeface="Amazon Ember Regular" charset="0"/>
                <a:ea typeface="+mn-ea"/>
                <a:cs typeface="+mn-cs"/>
              </a:rPr>
              <a:t>We are also working closely with </a:t>
            </a:r>
            <a:r>
              <a:rPr lang="en-GB" sz="1920" b="0" i="0" kern="1200" dirty="0" err="1">
                <a:solidFill>
                  <a:schemeClr val="tx1"/>
                </a:solidFill>
                <a:effectLst/>
                <a:latin typeface="Amazon Ember Regular" charset="0"/>
                <a:ea typeface="+mn-ea"/>
                <a:cs typeface="+mn-cs"/>
              </a:rPr>
              <a:t>Hashicorp</a:t>
            </a:r>
            <a:r>
              <a:rPr lang="en-GB" sz="1920" b="0" i="0" kern="1200" dirty="0">
                <a:solidFill>
                  <a:schemeClr val="tx1"/>
                </a:solidFill>
                <a:effectLst/>
                <a:latin typeface="Amazon Ember Regular" charset="0"/>
                <a:ea typeface="+mn-ea"/>
                <a:cs typeface="+mn-cs"/>
              </a:rPr>
              <a:t> and have released a developer preview of CDK-TF. You can write your CDK constructs and use Terraform as provisioning engine. </a:t>
            </a:r>
            <a:endParaRPr lang="en-DE" b="0"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12332647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There are also plenty of resources out there if you wa</a:t>
            </a:r>
            <a:r>
              <a:rPr lang="en-GB" dirty="0" err="1"/>
              <a:t>nt</a:t>
            </a:r>
            <a:r>
              <a:rPr lang="en-DE" dirty="0"/>
              <a:t> to start with CDK, such as cdkworkshop.com, cdk-examples and many more.</a:t>
            </a:r>
          </a:p>
          <a:p>
            <a:endParaRPr lang="en-DE" dirty="0"/>
          </a:p>
          <a:p>
            <a:r>
              <a:rPr lang="en-DE" dirty="0"/>
              <a:t>Feel free to drop by in our gitter channel if you have any feedback or questions, we are happyt to support you there.</a:t>
            </a:r>
          </a:p>
          <a:p>
            <a:endParaRPr lang="en-DE" dirty="0"/>
          </a:p>
          <a:p>
            <a:r>
              <a:rPr lang="en-DE" dirty="0"/>
              <a:t>Thanks for being with me, we can now take few question during the Q&amp;A.</a:t>
            </a:r>
          </a:p>
        </p:txBody>
      </p:sp>
      <p:sp>
        <p:nvSpPr>
          <p:cNvPr id="4" name="Slide Number Placeholder 3"/>
          <p:cNvSpPr>
            <a:spLocks noGrp="1"/>
          </p:cNvSpPr>
          <p:nvPr>
            <p:ph type="sldNum" sz="quarter" idx="5"/>
          </p:nvPr>
        </p:nvSpPr>
        <p:spPr/>
        <p:txBody>
          <a:bodyPr/>
          <a:lstStyle/>
          <a:p>
            <a:fld id="{69C3F2ED-74C5-7D4F-8560-0CC253E9A436}" type="slidenum">
              <a:rPr lang="en-US" smtClean="0"/>
              <a:pPr/>
              <a:t>29</a:t>
            </a:fld>
            <a:endParaRPr lang="en-US" dirty="0"/>
          </a:p>
        </p:txBody>
      </p:sp>
    </p:spTree>
    <p:extLst>
      <p:ext uri="{BB962C8B-B14F-4D97-AF65-F5344CB8AC3E}">
        <p14:creationId xmlns:p14="http://schemas.microsoft.com/office/powerpoint/2010/main" val="12406575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We will take a look first at what are the good candidates to build an L3 construct, dive deeper into how the development looks like.</a:t>
            </a:r>
          </a:p>
        </p:txBody>
      </p:sp>
      <p:sp>
        <p:nvSpPr>
          <p:cNvPr id="4" name="Slide Number Placeholder 3"/>
          <p:cNvSpPr>
            <a:spLocks noGrp="1"/>
          </p:cNvSpPr>
          <p:nvPr>
            <p:ph type="sldNum" sz="quarter" idx="5"/>
          </p:nvPr>
        </p:nvSpPr>
        <p:spPr/>
        <p:txBody>
          <a:bodyPr/>
          <a:lstStyle/>
          <a:p>
            <a:fld id="{69C3F2ED-74C5-7D4F-8560-0CC253E9A436}" type="slidenum">
              <a:rPr lang="en-US" smtClean="0"/>
              <a:pPr/>
              <a:t>32</a:t>
            </a:fld>
            <a:endParaRPr lang="en-US" dirty="0"/>
          </a:p>
        </p:txBody>
      </p:sp>
    </p:spTree>
    <p:extLst>
      <p:ext uri="{BB962C8B-B14F-4D97-AF65-F5344CB8AC3E}">
        <p14:creationId xmlns:p14="http://schemas.microsoft.com/office/powerpoint/2010/main" val="877845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9045465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3280" b="0" i="0" u="none" strike="noStrike" kern="1200" baseline="0" dirty="0">
                <a:solidFill>
                  <a:schemeClr val="tx1"/>
                </a:solidFill>
                <a:effectLst/>
                <a:latin typeface="Amazon Ember Regular" charset="0"/>
                <a:ea typeface="+mn-ea"/>
                <a:cs typeface="+mn-cs"/>
              </a:rPr>
              <a:t>What are good use cases to build your custom constructs?</a:t>
            </a:r>
          </a:p>
          <a:p>
            <a:endParaRPr lang="en-GB" sz="3280" b="0" i="0" u="none" strike="noStrike" kern="1200" baseline="0" dirty="0">
              <a:solidFill>
                <a:schemeClr val="tx1"/>
              </a:solidFill>
              <a:effectLst/>
              <a:latin typeface="Amazon Ember Regular" charset="0"/>
              <a:ea typeface="+mn-ea"/>
              <a:cs typeface="+mn-cs"/>
            </a:endParaRPr>
          </a:p>
          <a:p>
            <a:r>
              <a:rPr lang="en-GB" sz="3280" b="0" i="0" u="none" strike="noStrike" kern="1200" baseline="0" dirty="0">
                <a:solidFill>
                  <a:schemeClr val="tx1"/>
                </a:solidFill>
                <a:effectLst/>
                <a:latin typeface="Amazon Ember Regular" charset="0"/>
                <a:ea typeface="+mn-ea"/>
                <a:cs typeface="+mn-cs"/>
              </a:rPr>
              <a:t>In general</a:t>
            </a:r>
          </a:p>
          <a:p>
            <a:pPr marL="342900" indent="-342900">
              <a:buFont typeface="Arial" panose="020B0604020202020204" pitchFamily="34" charset="0"/>
              <a:buChar char="•"/>
            </a:pPr>
            <a:endParaRPr lang="en-GB" sz="3280" b="0" i="0" u="none" strike="noStrike" kern="1200" baseline="0" dirty="0">
              <a:solidFill>
                <a:schemeClr val="tx1"/>
              </a:solidFill>
              <a:effectLst/>
              <a:latin typeface="Amazon Ember Regular" charset="0"/>
              <a:ea typeface="+mn-ea"/>
              <a:cs typeface="+mn-cs"/>
            </a:endParaRPr>
          </a:p>
          <a:p>
            <a:pPr marL="342900" indent="-342900">
              <a:buFont typeface="Arial" panose="020B0604020202020204" pitchFamily="34" charset="0"/>
              <a:buChar char="•"/>
            </a:pPr>
            <a:r>
              <a:rPr lang="en-GB" sz="3280" b="0" i="0" u="none" strike="noStrike" kern="1200" baseline="0" dirty="0">
                <a:solidFill>
                  <a:schemeClr val="tx1"/>
                </a:solidFill>
                <a:effectLst/>
                <a:latin typeface="Amazon Ember Regular" charset="0"/>
                <a:ea typeface="+mn-ea"/>
                <a:cs typeface="+mn-cs"/>
              </a:rPr>
              <a:t>Use L3 for your own defaults, based on your team/company/client requirements</a:t>
            </a:r>
          </a:p>
          <a:p>
            <a:pPr marL="342900" indent="-342900">
              <a:buFont typeface="Arial" panose="020B0604020202020204" pitchFamily="34" charset="0"/>
              <a:buChar char="•"/>
            </a:pPr>
            <a:r>
              <a:rPr lang="en-GB" sz="3280" b="0" i="0" u="none" strike="noStrike" kern="1200" baseline="0" dirty="0">
                <a:solidFill>
                  <a:schemeClr val="tx1"/>
                </a:solidFill>
                <a:effectLst/>
                <a:latin typeface="Amazon Ember Regular" charset="0"/>
                <a:ea typeface="+mn-ea"/>
                <a:cs typeface="+mn-cs"/>
              </a:rPr>
              <a:t>Or complex setup requires few inputs: hosting static website</a:t>
            </a:r>
          </a:p>
          <a:p>
            <a:pPr marL="0" indent="0">
              <a:buFont typeface="Arial" panose="020B0604020202020204" pitchFamily="34" charset="0"/>
              <a:buNone/>
            </a:pPr>
            <a:endParaRPr lang="en-GB" sz="3280" b="0" i="0" u="none" strike="noStrike" kern="1200" baseline="0" dirty="0">
              <a:solidFill>
                <a:schemeClr val="tx1"/>
              </a:solidFill>
              <a:effectLst/>
              <a:latin typeface="Amazon Ember Regular" charset="0"/>
              <a:ea typeface="+mn-ea"/>
              <a:cs typeface="+mn-cs"/>
            </a:endParaRPr>
          </a:p>
          <a:p>
            <a:pPr marL="0" indent="0">
              <a:buFont typeface="Arial" panose="020B0604020202020204" pitchFamily="34" charset="0"/>
              <a:buNone/>
            </a:pPr>
            <a:r>
              <a:rPr lang="en-GB" sz="3280" b="0" i="0" u="none" strike="noStrike" kern="1200" baseline="0" dirty="0">
                <a:solidFill>
                  <a:schemeClr val="tx1"/>
                </a:solidFill>
                <a:effectLst/>
                <a:latin typeface="Amazon Ember Regular" charset="0"/>
                <a:ea typeface="+mn-ea"/>
                <a:cs typeface="+mn-cs"/>
              </a:rPr>
              <a:t>For example if you need constructs with custom defaults that should be used across the teams, such as kms encryptions or bucket policies.</a:t>
            </a:r>
          </a:p>
          <a:p>
            <a:pPr marL="0" indent="0">
              <a:buFont typeface="Arial" panose="020B0604020202020204" pitchFamily="34" charset="0"/>
              <a:buNone/>
            </a:pPr>
            <a:r>
              <a:rPr lang="en-GB" sz="3280" b="0" i="0" u="none" strike="noStrike" kern="1200" baseline="0" dirty="0">
                <a:solidFill>
                  <a:schemeClr val="tx1"/>
                </a:solidFill>
                <a:effectLst/>
                <a:latin typeface="Amazon Ember Regular" charset="0"/>
                <a:ea typeface="+mn-ea"/>
                <a:cs typeface="+mn-cs"/>
              </a:rPr>
              <a:t>Maybe you have a very specific VPC design that you want to adopt across many teams. This can still provide flexibility to change properties, and provides a safe way to have a ready to use resources within an organisation.</a:t>
            </a:r>
          </a:p>
          <a:p>
            <a:pPr marL="0" indent="0">
              <a:buFont typeface="Arial" panose="020B0604020202020204" pitchFamily="34" charset="0"/>
              <a:buNone/>
            </a:pPr>
            <a:endParaRPr lang="en-GB" sz="3280" b="0" i="0" u="none" strike="noStrike" kern="1200" baseline="0" dirty="0">
              <a:solidFill>
                <a:schemeClr val="tx1"/>
              </a:solidFill>
              <a:effectLst/>
              <a:latin typeface="Amazon Ember Regular" charset="0"/>
              <a:ea typeface="+mn-ea"/>
              <a:cs typeface="+mn-cs"/>
            </a:endParaRPr>
          </a:p>
          <a:p>
            <a:pPr marL="0" indent="0">
              <a:buFont typeface="Arial" panose="020B0604020202020204" pitchFamily="34" charset="0"/>
              <a:buNone/>
            </a:pPr>
            <a:r>
              <a:rPr lang="en-GB" sz="3280" b="0" i="0" u="none" strike="noStrike" kern="1200" baseline="0" dirty="0">
                <a:solidFill>
                  <a:schemeClr val="tx1"/>
                </a:solidFill>
                <a:effectLst/>
                <a:latin typeface="Amazon Ember Regular" charset="0"/>
                <a:ea typeface="+mn-ea"/>
                <a:cs typeface="+mn-cs"/>
              </a:rPr>
              <a:t>Service Composition is another set of use cases. We have seen the </a:t>
            </a:r>
            <a:r>
              <a:rPr lang="en-GB" sz="3280" b="0" i="0" u="none" strike="noStrike" kern="1200" baseline="0" dirty="0" err="1">
                <a:solidFill>
                  <a:schemeClr val="tx1"/>
                </a:solidFill>
                <a:effectLst/>
                <a:latin typeface="Amazon Ember Regular" charset="0"/>
                <a:ea typeface="+mn-ea"/>
                <a:cs typeface="+mn-cs"/>
              </a:rPr>
              <a:t>ApplicationBalancedFargateService</a:t>
            </a:r>
            <a:r>
              <a:rPr lang="en-GB" sz="3280" b="0" i="0" u="none" strike="noStrike" kern="1200" baseline="0" dirty="0">
                <a:solidFill>
                  <a:schemeClr val="tx1"/>
                </a:solidFill>
                <a:effectLst/>
                <a:latin typeface="Amazon Ember Regular" charset="0"/>
                <a:ea typeface="+mn-ea"/>
                <a:cs typeface="+mn-cs"/>
              </a:rPr>
              <a:t> as an example. Maybe you have your own design you want to adopt and reuse? You can create your custom L3 constructs for that.</a:t>
            </a:r>
          </a:p>
          <a:p>
            <a:pPr marL="0" indent="0">
              <a:buFont typeface="Arial" panose="020B0604020202020204" pitchFamily="34" charset="0"/>
              <a:buNone/>
            </a:pPr>
            <a:r>
              <a:rPr lang="en-GB" sz="3280" b="0" i="0" u="none" strike="noStrike" kern="1200" baseline="0" dirty="0">
                <a:solidFill>
                  <a:schemeClr val="tx1"/>
                </a:solidFill>
                <a:effectLst/>
                <a:latin typeface="Amazon Ember Regular" charset="0"/>
                <a:ea typeface="+mn-ea"/>
                <a:cs typeface="+mn-cs"/>
              </a:rPr>
              <a:t>Another example is to have an SQS with lightweight monitoring capabilities. You typically want to have a dead letter queue where all the unprocessed messages will be rerouted and a notification mechanisms with SNS that sends an email, when something went wrong. This is a simple example where you can build your own construct and use just queue names and email address an an input.</a:t>
            </a:r>
          </a:p>
          <a:p>
            <a:pPr marL="0" indent="0">
              <a:buFont typeface="Arial" panose="020B0604020202020204" pitchFamily="34" charset="0"/>
              <a:buNone/>
            </a:pPr>
            <a:endParaRPr lang="en-GB" sz="3280" b="0" i="0" u="none" strike="noStrike" kern="1200" baseline="0" dirty="0">
              <a:solidFill>
                <a:schemeClr val="tx1"/>
              </a:solidFill>
              <a:effectLst/>
              <a:latin typeface="Amazon Ember Regular" charset="0"/>
              <a:ea typeface="+mn-ea"/>
              <a:cs typeface="+mn-cs"/>
            </a:endParaRPr>
          </a:p>
          <a:p>
            <a:pPr marL="0" indent="0">
              <a:buFont typeface="Arial" panose="020B0604020202020204" pitchFamily="34" charset="0"/>
              <a:buNone/>
            </a:pPr>
            <a:r>
              <a:rPr lang="en-GB" sz="3280" b="0" i="0" u="none" strike="noStrike" kern="1200" baseline="0" dirty="0">
                <a:solidFill>
                  <a:schemeClr val="tx1"/>
                </a:solidFill>
                <a:effectLst/>
                <a:latin typeface="Amazon Ember Regular" charset="0"/>
                <a:ea typeface="+mn-ea"/>
                <a:cs typeface="+mn-cs"/>
              </a:rPr>
              <a:t>CI/CD template can also be very useful. Many of us have copied Jenkins job files or Gitlab pipeline files across various projects. This is a common way to reuse previous artefacts. With L3 custom constructs we can provide a secure and reliable code library to generate CI/CD pipeline with minimal input.</a:t>
            </a:r>
          </a:p>
          <a:p>
            <a:pPr marL="0" indent="0">
              <a:buFont typeface="Arial" panose="020B0604020202020204" pitchFamily="34" charset="0"/>
              <a:buNone/>
            </a:pPr>
            <a:endParaRPr lang="en-GB" sz="3280" b="0" i="0" u="none" strike="noStrike" kern="1200" baseline="0" dirty="0">
              <a:solidFill>
                <a:schemeClr val="tx1"/>
              </a:solidFill>
              <a:effectLst/>
              <a:latin typeface="Amazon Ember Regular" charset="0"/>
              <a:ea typeface="+mn-ea"/>
              <a:cs typeface="+mn-cs"/>
            </a:endParaRPr>
          </a:p>
          <a:p>
            <a:pPr marL="0" indent="0">
              <a:buFont typeface="Arial" panose="020B0604020202020204" pitchFamily="34" charset="0"/>
              <a:buNone/>
            </a:pPr>
            <a:r>
              <a:rPr lang="en-GB" sz="3280" b="0" i="0" u="none" strike="noStrike" kern="1200" baseline="0" dirty="0">
                <a:solidFill>
                  <a:schemeClr val="tx1"/>
                </a:solidFill>
                <a:effectLst/>
                <a:latin typeface="Amazon Ember Regular" charset="0"/>
                <a:ea typeface="+mn-ea"/>
                <a:cs typeface="+mn-cs"/>
              </a:rPr>
              <a:t>Now let’s take a look how the development flow of a custom construct looks like. </a:t>
            </a:r>
          </a:p>
        </p:txBody>
      </p:sp>
      <p:sp>
        <p:nvSpPr>
          <p:cNvPr id="4" name="Slide Number Placeholder 3"/>
          <p:cNvSpPr>
            <a:spLocks noGrp="1"/>
          </p:cNvSpPr>
          <p:nvPr>
            <p:ph type="sldNum" sz="quarter" idx="5"/>
          </p:nvPr>
        </p:nvSpPr>
        <p:spPr/>
        <p:txBody>
          <a:bodyPr/>
          <a:lstStyle/>
          <a:p>
            <a:fld id="{69C3F2ED-74C5-7D4F-8560-0CC253E9A436}" type="slidenum">
              <a:rPr lang="en-US" smtClean="0"/>
              <a:pPr/>
              <a:t>33</a:t>
            </a:fld>
            <a:endParaRPr lang="en-US" dirty="0"/>
          </a:p>
        </p:txBody>
      </p:sp>
    </p:spTree>
    <p:extLst>
      <p:ext uri="{BB962C8B-B14F-4D97-AF65-F5344CB8AC3E}">
        <p14:creationId xmlns:p14="http://schemas.microsoft.com/office/powerpoint/2010/main" val="26369063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920" b="0" i="0" kern="1200" dirty="0">
                <a:solidFill>
                  <a:schemeClr val="tx1"/>
                </a:solidFill>
                <a:effectLst/>
                <a:latin typeface="Amazon Ember Regular" charset="0"/>
                <a:ea typeface="+mn-ea"/>
                <a:cs typeface="+mn-cs"/>
              </a:rPr>
              <a:t>Let’s see how the development flow looks from the high level perspective, we will dive into each step and see the code and configuration end-to-end.</a:t>
            </a:r>
          </a:p>
          <a:p>
            <a:endParaRPr lang="en-GB" sz="1920" b="0" i="0" kern="1200" dirty="0">
              <a:solidFill>
                <a:schemeClr val="tx1"/>
              </a:solidFill>
              <a:effectLst/>
              <a:latin typeface="Amazon Ember Regular" charset="0"/>
              <a:ea typeface="+mn-ea"/>
              <a:cs typeface="+mn-cs"/>
            </a:endParaRPr>
          </a:p>
          <a:p>
            <a:r>
              <a:rPr lang="en-GB" sz="1920" b="0" i="0" kern="1200" dirty="0">
                <a:solidFill>
                  <a:schemeClr val="tx1"/>
                </a:solidFill>
                <a:effectLst/>
                <a:latin typeface="Amazon Ember Regular" charset="0"/>
                <a:ea typeface="+mn-ea"/>
                <a:cs typeface="+mn-cs"/>
              </a:rPr>
              <a:t>First, we need to write our code and test it. Custom constructs are written in typescript. </a:t>
            </a:r>
          </a:p>
          <a:p>
            <a:r>
              <a:rPr lang="en-GB" sz="1920" b="0" i="0" kern="1200" dirty="0">
                <a:solidFill>
                  <a:schemeClr val="tx1"/>
                </a:solidFill>
                <a:effectLst/>
                <a:latin typeface="Amazon Ember Regular" charset="0"/>
                <a:ea typeface="+mn-ea"/>
                <a:cs typeface="+mn-cs"/>
              </a:rPr>
              <a:t>Once we have our design done, we need install and configure </a:t>
            </a:r>
            <a:r>
              <a:rPr lang="en-GB" sz="1920" b="0" i="0" kern="1200" dirty="0" err="1">
                <a:solidFill>
                  <a:schemeClr val="tx1"/>
                </a:solidFill>
                <a:effectLst/>
                <a:latin typeface="Amazon Ember Regular" charset="0"/>
                <a:ea typeface="+mn-ea"/>
                <a:cs typeface="+mn-cs"/>
              </a:rPr>
              <a:t>JSii</a:t>
            </a:r>
            <a:r>
              <a:rPr lang="en-GB" sz="1920" b="0" i="0" kern="1200" dirty="0">
                <a:solidFill>
                  <a:schemeClr val="tx1"/>
                </a:solidFill>
                <a:effectLst/>
                <a:latin typeface="Amazon Ember Regular" charset="0"/>
                <a:ea typeface="+mn-ea"/>
                <a:cs typeface="+mn-cs"/>
              </a:rPr>
              <a:t> tool, that helps us to generate code packages of our custom construct library. For that we add specific configuration to the file </a:t>
            </a:r>
            <a:r>
              <a:rPr lang="en-GB" sz="1920" b="0" i="0" kern="1200" dirty="0" err="1">
                <a:solidFill>
                  <a:schemeClr val="tx1"/>
                </a:solidFill>
                <a:effectLst/>
                <a:latin typeface="Amazon Ember Regular" charset="0"/>
                <a:ea typeface="+mn-ea"/>
                <a:cs typeface="+mn-cs"/>
              </a:rPr>
              <a:t>package.json</a:t>
            </a:r>
            <a:r>
              <a:rPr lang="en-GB" sz="1920" b="0" i="0" kern="1200" dirty="0">
                <a:solidFill>
                  <a:schemeClr val="tx1"/>
                </a:solidFill>
                <a:effectLst/>
                <a:latin typeface="Amazon Ember Regular" charset="0"/>
                <a:ea typeface="+mn-ea"/>
                <a:cs typeface="+mn-cs"/>
              </a:rPr>
              <a:t>, that we will see later in the following slides.</a:t>
            </a:r>
          </a:p>
          <a:p>
            <a:endParaRPr lang="en-GB" sz="1920" b="0" i="0" kern="1200" dirty="0">
              <a:solidFill>
                <a:schemeClr val="tx1"/>
              </a:solidFill>
              <a:effectLst/>
              <a:latin typeface="Amazon Ember Regular" charset="0"/>
              <a:ea typeface="+mn-ea"/>
              <a:cs typeface="+mn-cs"/>
            </a:endParaRPr>
          </a:p>
          <a:p>
            <a:r>
              <a:rPr lang="en-GB" sz="1920" b="0" i="0" kern="1200" dirty="0">
                <a:solidFill>
                  <a:schemeClr val="tx1"/>
                </a:solidFill>
                <a:effectLst/>
                <a:latin typeface="Amazon Ember Regular" charset="0"/>
                <a:ea typeface="+mn-ea"/>
                <a:cs typeface="+mn-cs"/>
              </a:rPr>
              <a:t>After we have generated the language specific packages with additional metadata, this packages are ready to published in their respective repositories, such as </a:t>
            </a:r>
            <a:r>
              <a:rPr lang="en-GB" sz="1920" b="0" i="0" kern="1200" dirty="0" err="1">
                <a:solidFill>
                  <a:schemeClr val="tx1"/>
                </a:solidFill>
                <a:effectLst/>
                <a:latin typeface="Amazon Ember Regular" charset="0"/>
                <a:ea typeface="+mn-ea"/>
                <a:cs typeface="+mn-cs"/>
              </a:rPr>
              <a:t>pypi</a:t>
            </a:r>
            <a:r>
              <a:rPr lang="en-GB" sz="1920" b="0" i="0" kern="1200" dirty="0">
                <a:solidFill>
                  <a:schemeClr val="tx1"/>
                </a:solidFill>
                <a:effectLst/>
                <a:latin typeface="Amazon Ember Regular" charset="0"/>
                <a:ea typeface="+mn-ea"/>
                <a:cs typeface="+mn-cs"/>
              </a:rPr>
              <a:t>, maven repo, </a:t>
            </a:r>
            <a:r>
              <a:rPr lang="en-GB" sz="1920" b="0" i="0" kern="1200" dirty="0" err="1">
                <a:solidFill>
                  <a:schemeClr val="tx1"/>
                </a:solidFill>
                <a:effectLst/>
                <a:latin typeface="Amazon Ember Regular" charset="0"/>
                <a:ea typeface="+mn-ea"/>
                <a:cs typeface="+mn-cs"/>
              </a:rPr>
              <a:t>npm</a:t>
            </a:r>
            <a:r>
              <a:rPr lang="en-GB" sz="1920" b="0" i="0" kern="1200" dirty="0">
                <a:solidFill>
                  <a:schemeClr val="tx1"/>
                </a:solidFill>
                <a:effectLst/>
                <a:latin typeface="Amazon Ember Regular" charset="0"/>
                <a:ea typeface="+mn-ea"/>
                <a:cs typeface="+mn-cs"/>
              </a:rPr>
              <a:t> or </a:t>
            </a:r>
            <a:r>
              <a:rPr lang="en-GB" sz="1920" b="0" i="0" kern="1200" dirty="0" err="1">
                <a:solidFill>
                  <a:schemeClr val="tx1"/>
                </a:solidFill>
                <a:effectLst/>
                <a:latin typeface="Amazon Ember Regular" charset="0"/>
                <a:ea typeface="+mn-ea"/>
                <a:cs typeface="+mn-cs"/>
              </a:rPr>
              <a:t>nuget</a:t>
            </a:r>
            <a:r>
              <a:rPr lang="en-GB" sz="1920" b="0" i="0" kern="1200" dirty="0">
                <a:solidFill>
                  <a:schemeClr val="tx1"/>
                </a:solidFill>
                <a:effectLst/>
                <a:latin typeface="Amazon Ember Regular" charset="0"/>
                <a:ea typeface="+mn-ea"/>
                <a:cs typeface="+mn-cs"/>
              </a:rPr>
              <a:t> (pronounced “new get”).</a:t>
            </a:r>
          </a:p>
          <a:p>
            <a:endParaRPr lang="en-GB" sz="1920" b="0" i="0" kern="1200" dirty="0">
              <a:solidFill>
                <a:schemeClr val="tx1"/>
              </a:solidFill>
              <a:effectLst/>
              <a:latin typeface="Amazon Ember Regular" charset="0"/>
              <a:ea typeface="+mn-ea"/>
              <a:cs typeface="+mn-cs"/>
            </a:endParaRPr>
          </a:p>
          <a:p>
            <a:r>
              <a:rPr lang="en-GB" sz="1920" b="0" i="0" kern="1200" dirty="0">
                <a:solidFill>
                  <a:schemeClr val="tx1"/>
                </a:solidFill>
                <a:effectLst/>
                <a:latin typeface="Amazon Ember Regular" charset="0"/>
                <a:ea typeface="+mn-ea"/>
                <a:cs typeface="+mn-cs"/>
              </a:rPr>
              <a:t>Other developers can now specify the library as a dependency in their project and let the package manager pull the binaries from the repository, just like they did before with other libraries.</a:t>
            </a:r>
          </a:p>
        </p:txBody>
      </p:sp>
      <p:sp>
        <p:nvSpPr>
          <p:cNvPr id="4" name="Slide Number Placeholder 3"/>
          <p:cNvSpPr>
            <a:spLocks noGrp="1"/>
          </p:cNvSpPr>
          <p:nvPr>
            <p:ph type="sldNum" sz="quarter" idx="5"/>
          </p:nvPr>
        </p:nvSpPr>
        <p:spPr/>
        <p:txBody>
          <a:bodyPr/>
          <a:lstStyle/>
          <a:p>
            <a:fld id="{69C3F2ED-74C5-7D4F-8560-0CC253E9A436}" type="slidenum">
              <a:rPr lang="en-US" smtClean="0"/>
              <a:pPr/>
              <a:t>34</a:t>
            </a:fld>
            <a:endParaRPr lang="en-US" dirty="0"/>
          </a:p>
        </p:txBody>
      </p:sp>
    </p:spTree>
    <p:extLst>
      <p:ext uri="{BB962C8B-B14F-4D97-AF65-F5344CB8AC3E}">
        <p14:creationId xmlns:p14="http://schemas.microsoft.com/office/powerpoint/2010/main" val="18918624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Here is an example of an L3 construct “EncryptedBucket”, where we want to have an S3 bucket that is encrypted by the AWS Key Management Service.</a:t>
            </a:r>
          </a:p>
          <a:p>
            <a:endParaRPr lang="en-DE" dirty="0"/>
          </a:p>
          <a:p>
            <a:r>
              <a:rPr lang="en-DE" dirty="0"/>
              <a:t>First we create a class and extend the Construct class from the core framework of cdk.</a:t>
            </a:r>
          </a:p>
          <a:p>
            <a:r>
              <a:rPr lang="en-DE" dirty="0"/>
              <a:t>In line 9 to 12, we check if the properties are set and wether the encryption property is undefied or were explicitly set to UNENCRYPTED.</a:t>
            </a:r>
          </a:p>
          <a:p>
            <a:endParaRPr lang="en-DE" dirty="0"/>
          </a:p>
          <a:p>
            <a:r>
              <a:rPr lang="en-DE" dirty="0"/>
              <a:t>We overwrite this value with KMS_MANAGE property and create the new bucket. </a:t>
            </a:r>
          </a:p>
          <a:p>
            <a:endParaRPr lang="en-DE" dirty="0"/>
          </a:p>
          <a:p>
            <a:r>
              <a:rPr lang="en-DE" dirty="0"/>
              <a:t>Let’s see how we can tests it.</a:t>
            </a:r>
          </a:p>
        </p:txBody>
      </p:sp>
      <p:sp>
        <p:nvSpPr>
          <p:cNvPr id="4" name="Slide Number Placeholder 3"/>
          <p:cNvSpPr>
            <a:spLocks noGrp="1"/>
          </p:cNvSpPr>
          <p:nvPr>
            <p:ph type="sldNum" sz="quarter" idx="5"/>
          </p:nvPr>
        </p:nvSpPr>
        <p:spPr/>
        <p:txBody>
          <a:bodyPr/>
          <a:lstStyle/>
          <a:p>
            <a:fld id="{69C3F2ED-74C5-7D4F-8560-0CC253E9A436}" type="slidenum">
              <a:rPr lang="en-US" smtClean="0"/>
              <a:pPr/>
              <a:t>35</a:t>
            </a:fld>
            <a:endParaRPr lang="en-US" dirty="0"/>
          </a:p>
        </p:txBody>
      </p:sp>
    </p:spTree>
    <p:extLst>
      <p:ext uri="{BB962C8B-B14F-4D97-AF65-F5344CB8AC3E}">
        <p14:creationId xmlns:p14="http://schemas.microsoft.com/office/powerpoint/2010/main" val="36609564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In our test we create a mock app and a test stack.</a:t>
            </a:r>
          </a:p>
          <a:p>
            <a:endParaRPr lang="en-DE" dirty="0"/>
          </a:p>
          <a:p>
            <a:r>
              <a:rPr lang="en-DE" dirty="0"/>
              <a:t>Now in line 10 we create our custom construct and set the encryption property to UNCENCRYPTED.</a:t>
            </a:r>
          </a:p>
          <a:p>
            <a:endParaRPr lang="en-DE" dirty="0"/>
          </a:p>
          <a:p>
            <a:r>
              <a:rPr lang="en-DE" dirty="0"/>
              <a:t>We expect that once the code is synthesized, the CloudFormation Resource of S3 Bucket will contain the BucketEncryption with corresponding SSEAlgorithm ”aws:kms” in line 19.</a:t>
            </a:r>
          </a:p>
          <a:p>
            <a:endParaRPr lang="en-DE" dirty="0"/>
          </a:p>
          <a:p>
            <a:r>
              <a:rPr lang="en-DE" dirty="0"/>
              <a:t>This is just one test, we should also add test confirms the output when we did not set any property or when the encryption is undefined.</a:t>
            </a:r>
          </a:p>
        </p:txBody>
      </p:sp>
      <p:sp>
        <p:nvSpPr>
          <p:cNvPr id="4" name="Slide Number Placeholder 3"/>
          <p:cNvSpPr>
            <a:spLocks noGrp="1"/>
          </p:cNvSpPr>
          <p:nvPr>
            <p:ph type="sldNum" sz="quarter" idx="5"/>
          </p:nvPr>
        </p:nvSpPr>
        <p:spPr/>
        <p:txBody>
          <a:bodyPr/>
          <a:lstStyle/>
          <a:p>
            <a:fld id="{69C3F2ED-74C5-7D4F-8560-0CC253E9A436}" type="slidenum">
              <a:rPr lang="en-US" smtClean="0"/>
              <a:pPr/>
              <a:t>36</a:t>
            </a:fld>
            <a:endParaRPr lang="en-US" dirty="0"/>
          </a:p>
        </p:txBody>
      </p:sp>
    </p:spTree>
    <p:extLst>
      <p:ext uri="{BB962C8B-B14F-4D97-AF65-F5344CB8AC3E}">
        <p14:creationId xmlns:p14="http://schemas.microsoft.com/office/powerpoint/2010/main" val="26070026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Now that we our code and tests in place, we need to configure JSii, by putting ”jsii” property into package.json file.</a:t>
            </a:r>
          </a:p>
          <a:p>
            <a:endParaRPr lang="en-DE" dirty="0"/>
          </a:p>
          <a:p>
            <a:r>
              <a:rPr lang="en-DE" dirty="0"/>
              <a:t>This property contains the output directory where the binary packages should be written to and which target langauges we want to have.</a:t>
            </a:r>
          </a:p>
          <a:p>
            <a:endParaRPr lang="en-DE" dirty="0"/>
          </a:p>
          <a:p>
            <a:r>
              <a:rPr lang="en-DE" dirty="0"/>
              <a:t>In our case we want to have python and java, for that we need to provide language specific package properties, such as module name for python or groupId/artifactId for maven.</a:t>
            </a:r>
          </a:p>
        </p:txBody>
      </p:sp>
      <p:sp>
        <p:nvSpPr>
          <p:cNvPr id="4" name="Slide Number Placeholder 3"/>
          <p:cNvSpPr>
            <a:spLocks noGrp="1"/>
          </p:cNvSpPr>
          <p:nvPr>
            <p:ph type="sldNum" sz="quarter" idx="5"/>
          </p:nvPr>
        </p:nvSpPr>
        <p:spPr/>
        <p:txBody>
          <a:bodyPr/>
          <a:lstStyle/>
          <a:p>
            <a:fld id="{69C3F2ED-74C5-7D4F-8560-0CC253E9A436}" type="slidenum">
              <a:rPr lang="en-US" smtClean="0"/>
              <a:pPr/>
              <a:t>37</a:t>
            </a:fld>
            <a:endParaRPr lang="en-US" dirty="0"/>
          </a:p>
        </p:txBody>
      </p:sp>
    </p:spTree>
    <p:extLst>
      <p:ext uri="{BB962C8B-B14F-4D97-AF65-F5344CB8AC3E}">
        <p14:creationId xmlns:p14="http://schemas.microsoft.com/office/powerpoint/2010/main" val="34542887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Once we execut “jsii” it will read the package.json configuration and create separate config file called “.jsii”</a:t>
            </a:r>
          </a:p>
          <a:p>
            <a:r>
              <a:rPr lang="en-DE" dirty="0"/>
              <a:t>Now we run the command to generate binary package: jsii-pacmak, which will output python wheel, a jar file and a tgz file into our dist directory.</a:t>
            </a:r>
          </a:p>
          <a:p>
            <a:endParaRPr lang="en-DE" dirty="0"/>
          </a:p>
          <a:p>
            <a:r>
              <a:rPr lang="en-DE" dirty="0"/>
              <a:t>From here the developer needs to upload the binary packages to their repository. This can be public repos such ask pypi.org, maven central or npm.org, or it can also be a private repository such as Nexus or Atrifactory.</a:t>
            </a:r>
          </a:p>
        </p:txBody>
      </p:sp>
      <p:sp>
        <p:nvSpPr>
          <p:cNvPr id="4" name="Slide Number Placeholder 3"/>
          <p:cNvSpPr>
            <a:spLocks noGrp="1"/>
          </p:cNvSpPr>
          <p:nvPr>
            <p:ph type="sldNum" sz="quarter" idx="5"/>
          </p:nvPr>
        </p:nvSpPr>
        <p:spPr/>
        <p:txBody>
          <a:bodyPr/>
          <a:lstStyle/>
          <a:p>
            <a:fld id="{69C3F2ED-74C5-7D4F-8560-0CC253E9A436}" type="slidenum">
              <a:rPr lang="en-US" smtClean="0"/>
              <a:pPr/>
              <a:t>38</a:t>
            </a:fld>
            <a:endParaRPr lang="en-US" dirty="0"/>
          </a:p>
        </p:txBody>
      </p:sp>
    </p:spTree>
    <p:extLst>
      <p:ext uri="{BB962C8B-B14F-4D97-AF65-F5344CB8AC3E}">
        <p14:creationId xmlns:p14="http://schemas.microsoft.com/office/powerpoint/2010/main" val="739108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824651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Introduce yourself, state your role and how you help customers to achive their business outcomes.</a:t>
            </a:r>
          </a:p>
          <a:p>
            <a:r>
              <a:rPr lang="en-DE" dirty="0"/>
              <a:t>Briefly introduce the topic and the structure of the presentation, setup expectation. </a:t>
            </a:r>
          </a:p>
          <a:p>
            <a:r>
              <a:rPr lang="en-DE" dirty="0"/>
              <a:t>This slide can be use instead of ”Agenda” slide with 3 bullet points. </a:t>
            </a:r>
          </a:p>
        </p:txBody>
      </p:sp>
      <p:sp>
        <p:nvSpPr>
          <p:cNvPr id="4" name="Slide Number Placeholder 3"/>
          <p:cNvSpPr>
            <a:spLocks noGrp="1"/>
          </p:cNvSpPr>
          <p:nvPr>
            <p:ph type="sldNum" sz="quarter" idx="5"/>
          </p:nvPr>
        </p:nvSpPr>
        <p:spPr/>
        <p:txBody>
          <a:bodyPr/>
          <a:lstStyle/>
          <a:p>
            <a:fld id="{69C3F2ED-74C5-7D4F-8560-0CC253E9A436}" type="slidenum">
              <a:rPr lang="en-US" smtClean="0"/>
              <a:pPr/>
              <a:t>5</a:t>
            </a:fld>
            <a:endParaRPr lang="en-US" dirty="0"/>
          </a:p>
        </p:txBody>
      </p:sp>
    </p:spTree>
    <p:extLst>
      <p:ext uri="{BB962C8B-B14F-4D97-AF65-F5344CB8AC3E}">
        <p14:creationId xmlns:p14="http://schemas.microsoft.com/office/powerpoint/2010/main" val="1906977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In this slide we present the evolution of the tooling and processes in infrastructure provisioning.</a:t>
            </a:r>
          </a:p>
          <a:p>
            <a:endParaRPr lang="en-DE" dirty="0"/>
          </a:p>
          <a:p>
            <a:r>
              <a:rPr lang="en-DE" dirty="0"/>
              <a:t>It starts with the manual deployments where we used wikis and playbooks, which sometimes were outdated, I am sure most of us can relate to some of the projects where we had to use it. It was sometimes outdated or some details were not mentioned and we encountered situations during the provisioning which were not stated in the manual. Best way to solve it was just to ask a person who actually did it the last time of few times in the past. Best hope this perosn is not on vacation right now or still works at the company!</a:t>
            </a:r>
          </a:p>
          <a:p>
            <a:endParaRPr lang="en-DE" dirty="0"/>
          </a:p>
          <a:p>
            <a:r>
              <a:rPr lang="en-DE" dirty="0"/>
              <a:t>The next step was scripting everything in bash. It worked well until it become too complex, because bash was not designed build deployment frameworks, so it was hard to maintain. Best advise was: it worked the last time, don’t touch it!</a:t>
            </a:r>
          </a:p>
          <a:p>
            <a:endParaRPr lang="en-DE" dirty="0"/>
          </a:p>
          <a:p>
            <a:r>
              <a:rPr lang="en-DE" dirty="0"/>
              <a:t>The important next step was the introduction of infrastructure provision engines, such as AWS CloudFormation, Terraform and others. This tools would hide the complexity of state management, rollbacks, drift detection, error management. The developer would describe the infrastructure in delcarative way and hand over the description to the engine. The ease of increased the adoption of Infrastructure as code among many developers. This led to growing number of templates, which were hard to maintain in declaritavie formats such as JSON or YAML. The most missing feature in this tools was the lack of programming language capabilities.</a:t>
            </a:r>
          </a:p>
          <a:p>
            <a:endParaRPr lang="en-DE" dirty="0"/>
          </a:p>
          <a:p>
            <a:r>
              <a:rPr lang="en-DE" dirty="0"/>
              <a:t>So the next idea was to use generators. Write code that generates JSON or YAML document from classes and methods of a programming language. </a:t>
            </a:r>
          </a:p>
          <a:p>
            <a:endParaRPr lang="en-DE" dirty="0"/>
          </a:p>
          <a:p>
            <a:r>
              <a:rPr lang="en-DE" dirty="0"/>
              <a:t>And on top of that idea new tools such as AWS CDK or Pulumi emerged, that provide a set tools and a framework to create custom abstractions for cloud infrastructure.</a:t>
            </a:r>
          </a:p>
          <a:p>
            <a:endParaRPr lang="en-DE" dirty="0"/>
          </a:p>
          <a:p>
            <a:r>
              <a:rPr lang="en-DE" dirty="0"/>
              <a:t>Important: we don’t say that using JSON or YAML is the wrong way, it is different way and everybody should use the tool they are comfortable working with. CDK is simply the next step in the abstraction chain. </a:t>
            </a:r>
          </a:p>
          <a:p>
            <a:endParaRPr lang="en-DE" dirty="0"/>
          </a:p>
          <a:p>
            <a:endParaRPr lang="en-DE"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6</a:t>
            </a:fld>
            <a:endParaRPr lang="en-US" dirty="0"/>
          </a:p>
        </p:txBody>
      </p:sp>
    </p:spTree>
    <p:extLst>
      <p:ext uri="{BB962C8B-B14F-4D97-AF65-F5344CB8AC3E}">
        <p14:creationId xmlns:p14="http://schemas.microsoft.com/office/powerpoint/2010/main" val="1219014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920" b="0" i="0" kern="1200" dirty="0">
                <a:solidFill>
                  <a:schemeClr val="tx1"/>
                </a:solidFill>
                <a:effectLst/>
                <a:latin typeface="Amazon Ember Regular" charset="0"/>
                <a:ea typeface="+mn-ea"/>
                <a:cs typeface="+mn-cs"/>
              </a:rPr>
              <a:t>The AWS Cloud Development Kit (AWS CDK) is an open source software development framework to model and provision your cloud application resources using familiar programming languages.</a:t>
            </a:r>
          </a:p>
          <a:p>
            <a:endParaRPr lang="en-GB" sz="1920" b="0" i="0" kern="1200" dirty="0">
              <a:solidFill>
                <a:schemeClr val="tx1"/>
              </a:solidFill>
              <a:effectLst/>
              <a:latin typeface="Amazon Ember Regular" charset="0"/>
              <a:ea typeface="+mn-ea"/>
              <a:cs typeface="+mn-cs"/>
            </a:endParaRPr>
          </a:p>
          <a:p>
            <a:r>
              <a:rPr lang="en-DE" dirty="0"/>
              <a:t>You can do this in different programming languages such as Python, JavaScript, TypeScript, Java or C#.</a:t>
            </a:r>
          </a:p>
          <a:p>
            <a:endParaRPr lang="en-DE" dirty="0"/>
          </a:p>
          <a:p>
            <a:r>
              <a:rPr lang="en-DE" dirty="0"/>
              <a:t>With CDK you will be much faster than with previous tools, because you work with your familiar language and concepts, classes and method, without context switch.</a:t>
            </a:r>
          </a:p>
          <a:p>
            <a:endParaRPr lang="en-DE" dirty="0"/>
          </a:p>
          <a:p>
            <a:r>
              <a:rPr lang="en-DE" dirty="0"/>
              <a:t>You also have all the tool support from the programming language, such as autocomplete, inline documentation, tests, linitng, debugger.</a:t>
            </a:r>
          </a:p>
          <a:p>
            <a:endParaRPr lang="en-DE" dirty="0"/>
          </a:p>
          <a:p>
            <a:r>
              <a:rPr lang="en-DE" dirty="0"/>
              <a:t>One of the highly requested features is the support of Golang is coming soon!</a:t>
            </a:r>
          </a:p>
          <a:p>
            <a:endParaRPr lang="en-DE" dirty="0"/>
          </a:p>
          <a:p>
            <a:r>
              <a:rPr lang="en-DE" dirty="0"/>
              <a:t>And most important part is that you are able to build your abstractions and components of the infrastructure and application. We provide many sane default values so there is no need to read a lot of documentation, but just start quickly and safe. Of course, many of this default values can be adjusted to your need.</a:t>
            </a:r>
          </a:p>
        </p:txBody>
      </p:sp>
      <p:sp>
        <p:nvSpPr>
          <p:cNvPr id="4" name="Slide Number Placeholder 3"/>
          <p:cNvSpPr>
            <a:spLocks noGrp="1"/>
          </p:cNvSpPr>
          <p:nvPr>
            <p:ph type="sldNum" sz="quarter" idx="5"/>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2398173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There are three main components of CDK: the core framework, the aws construct library and the command line interface.</a:t>
            </a:r>
          </a:p>
          <a:p>
            <a:endParaRPr lang="en-DE" dirty="0"/>
          </a:p>
          <a:p>
            <a:r>
              <a:rPr lang="en-DE" dirty="0"/>
              <a:t>With the core framework you can create  and structure Apps that contain one or multiple Stacks. Stacks are logical units of infrastructure which contains multiple resources and mapped 1:1 to CloudFormation Stacks. It is a good practice to divide resource into stacks t</a:t>
            </a:r>
            <a:r>
              <a:rPr lang="en-GB" dirty="0"/>
              <a:t>ha</a:t>
            </a:r>
            <a:r>
              <a:rPr lang="en-DE" dirty="0"/>
              <a:t>t have different lifecycles: i.e. you would create one stack for Network Infrastructure such as VPC, another stack would have an Elastic Container Service Cluster, and yet another stack would be the application that is running in this cluster. </a:t>
            </a:r>
          </a:p>
          <a:p>
            <a:endParaRPr lang="en-DE" dirty="0"/>
          </a:p>
          <a:p>
            <a:r>
              <a:rPr lang="en-DE" dirty="0"/>
              <a:t>The AWS construct library is a set of components crafted by AWS to create resources for specific services. This helps to decouple libraries and use only the dependencies that you need in your project. It is also build with best practices and security conciderations, to provide good developer experience, ease of use and fast iteration cycles. </a:t>
            </a:r>
          </a:p>
          <a:p>
            <a:endParaRPr lang="en-DE" dirty="0"/>
          </a:p>
          <a:p>
            <a:r>
              <a:rPr lang="en-DE" dirty="0"/>
              <a:t>T</a:t>
            </a:r>
            <a:r>
              <a:rPr lang="en-GB" dirty="0"/>
              <a:t>h</a:t>
            </a:r>
            <a:r>
              <a:rPr lang="en-DE" dirty="0"/>
              <a:t>e CDK CLI helps to interact with the core framework to initialise project structure, inspect differences between deployments and deploy easily to AWS. </a:t>
            </a:r>
          </a:p>
        </p:txBody>
      </p:sp>
      <p:sp>
        <p:nvSpPr>
          <p:cNvPr id="4" name="Slide Number Placeholder 3"/>
          <p:cNvSpPr>
            <a:spLocks noGrp="1"/>
          </p:cNvSpPr>
          <p:nvPr>
            <p:ph type="sldNum" sz="quarter" idx="5"/>
          </p:nvPr>
        </p:nvSpPr>
        <p:spPr/>
        <p:txBody>
          <a:bodyPr/>
          <a:lstStyle/>
          <a:p>
            <a:fld id="{69C3F2ED-74C5-7D4F-8560-0CC253E9A436}" type="slidenum">
              <a:rPr lang="en-US" smtClean="0"/>
              <a:pPr/>
              <a:t>8</a:t>
            </a:fld>
            <a:endParaRPr lang="en-US" dirty="0"/>
          </a:p>
        </p:txBody>
      </p:sp>
    </p:spTree>
    <p:extLst>
      <p:ext uri="{BB962C8B-B14F-4D97-AF65-F5344CB8AC3E}">
        <p14:creationId xmlns:p14="http://schemas.microsoft.com/office/powerpoint/2010/main" val="425107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Let us take a look at an example. </a:t>
            </a:r>
          </a:p>
          <a:p>
            <a:endParaRPr lang="en-DE" dirty="0"/>
          </a:p>
          <a:p>
            <a:r>
              <a:rPr lang="en-DE" dirty="0"/>
              <a:t>Here we create a new SQS queue and set the visibility timeout to 5 minutes. Then we create an SNS topic and wire both together by adding an SQS subscription. </a:t>
            </a:r>
          </a:p>
          <a:p>
            <a:endParaRPr lang="en-DE" dirty="0"/>
          </a:p>
          <a:p>
            <a:r>
              <a:rPr lang="en-DE" dirty="0"/>
              <a:t>Now let’s see how the development flow of CDK is and how we can ship our code.</a:t>
            </a:r>
          </a:p>
        </p:txBody>
      </p:sp>
      <p:sp>
        <p:nvSpPr>
          <p:cNvPr id="4" name="Slide Number Placeholder 3"/>
          <p:cNvSpPr>
            <a:spLocks noGrp="1"/>
          </p:cNvSpPr>
          <p:nvPr>
            <p:ph type="sldNum" sz="quarter" idx="5"/>
          </p:nvPr>
        </p:nvSpPr>
        <p:spPr/>
        <p:txBody>
          <a:bodyPr/>
          <a:lstStyle/>
          <a:p>
            <a:fld id="{69C3F2ED-74C5-7D4F-8560-0CC253E9A436}" type="slidenum">
              <a:rPr lang="en-US" smtClean="0"/>
              <a:pPr/>
              <a:t>9</a:t>
            </a:fld>
            <a:endParaRPr lang="en-US" dirty="0"/>
          </a:p>
        </p:txBody>
      </p:sp>
    </p:spTree>
    <p:extLst>
      <p:ext uri="{BB962C8B-B14F-4D97-AF65-F5344CB8AC3E}">
        <p14:creationId xmlns:p14="http://schemas.microsoft.com/office/powerpoint/2010/main" val="15307131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_TwoSpeakers">
    <p:bg>
      <p:bgRef idx="1001">
        <a:schemeClr val="bg2"/>
      </p:bgRef>
    </p:bg>
    <p:spTree>
      <p:nvGrpSpPr>
        <p:cNvPr id="1" name=""/>
        <p:cNvGrpSpPr/>
        <p:nvPr/>
      </p:nvGrpSpPr>
      <p:grpSpPr>
        <a:xfrm>
          <a:off x="0" y="0"/>
          <a:ext cx="0" cy="0"/>
          <a:chOff x="0" y="0"/>
          <a:chExt cx="0" cy="0"/>
        </a:xfrm>
      </p:grpSpPr>
      <p:pic>
        <p:nvPicPr>
          <p:cNvPr id="3" name="Picture 2" descr="A picture containing circuit&#10;&#10;Description automatically generated">
            <a:extLst>
              <a:ext uri="{FF2B5EF4-FFF2-40B4-BE49-F238E27FC236}">
                <a16:creationId xmlns:a16="http://schemas.microsoft.com/office/drawing/2014/main" id="{EB79ABD2-77EF-0C4F-B055-29A37E0C20F7}"/>
              </a:ext>
            </a:extLst>
          </p:cNvPr>
          <p:cNvPicPr>
            <a:picLocks noChangeAspect="1"/>
          </p:cNvPicPr>
          <p:nvPr userDrawn="1"/>
        </p:nvPicPr>
        <p:blipFill>
          <a:blip r:embed="rId2"/>
          <a:stretch>
            <a:fillRect/>
          </a:stretch>
        </p:blipFill>
        <p:spPr>
          <a:xfrm>
            <a:off x="0" y="0"/>
            <a:ext cx="14630400" cy="8229600"/>
          </a:xfrm>
          <a:prstGeom prst="rect">
            <a:avLst/>
          </a:prstGeom>
        </p:spPr>
      </p:pic>
      <p:sp>
        <p:nvSpPr>
          <p:cNvPr id="6" name="Text Placeholder 11"/>
          <p:cNvSpPr>
            <a:spLocks noGrp="1"/>
          </p:cNvSpPr>
          <p:nvPr>
            <p:ph type="body" sz="quarter" idx="10" hasCustomPrompt="1"/>
          </p:nvPr>
        </p:nvSpPr>
        <p:spPr>
          <a:xfrm>
            <a:off x="548640" y="5950356"/>
            <a:ext cx="5892800" cy="996597"/>
          </a:xfrm>
          <a:prstGeom prst="rect">
            <a:avLst/>
          </a:prstGeom>
        </p:spPr>
        <p:txBody>
          <a:bodyPr>
            <a:normAutofit/>
          </a:bodyPr>
          <a:lstStyle>
            <a:lvl1pPr marL="0" indent="0" algn="l">
              <a:buNone/>
              <a:defRPr sz="2600" baseline="0"/>
            </a:lvl1pPr>
          </a:lstStyle>
          <a:p>
            <a:pPr lvl="0"/>
            <a:r>
              <a:rPr lang="en-US" dirty="0"/>
              <a:t>Click to edit presenter, team</a:t>
            </a:r>
          </a:p>
          <a:p>
            <a:pPr lvl="0"/>
            <a:r>
              <a:rPr lang="en-US" dirty="0"/>
              <a:t>Click to edit date, location</a:t>
            </a:r>
          </a:p>
        </p:txBody>
      </p:sp>
      <p:sp>
        <p:nvSpPr>
          <p:cNvPr id="10" name="Text Placeholder 8"/>
          <p:cNvSpPr>
            <a:spLocks noGrp="1"/>
          </p:cNvSpPr>
          <p:nvPr>
            <p:ph type="body" sz="quarter" idx="12" hasCustomPrompt="1"/>
          </p:nvPr>
        </p:nvSpPr>
        <p:spPr>
          <a:xfrm>
            <a:off x="548640" y="3053166"/>
            <a:ext cx="11719981" cy="1191259"/>
          </a:xfrm>
          <a:prstGeom prst="rect">
            <a:avLst/>
          </a:prstGeom>
        </p:spPr>
        <p:txBody>
          <a:bodyPr>
            <a:noAutofit/>
          </a:bodyPr>
          <a:lstStyle>
            <a:lvl1pPr marL="0" indent="0" algn="l">
              <a:buNone/>
              <a:defRPr sz="6400" b="1" i="0" baseline="0">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Click to edit title</a:t>
            </a:r>
          </a:p>
        </p:txBody>
      </p:sp>
      <p:sp>
        <p:nvSpPr>
          <p:cNvPr id="12" name="Text Placeholder 11"/>
          <p:cNvSpPr>
            <a:spLocks noGrp="1"/>
          </p:cNvSpPr>
          <p:nvPr>
            <p:ph type="body" sz="quarter" idx="13" hasCustomPrompt="1"/>
          </p:nvPr>
        </p:nvSpPr>
        <p:spPr>
          <a:xfrm>
            <a:off x="548640" y="4253721"/>
            <a:ext cx="9666531" cy="1231243"/>
          </a:xfrm>
          <a:prstGeom prst="rect">
            <a:avLst/>
          </a:prstGeom>
        </p:spPr>
        <p:txBody>
          <a:bodyPr/>
          <a:lstStyle>
            <a:lvl1pPr marL="0" indent="0" algn="l">
              <a:buNone/>
              <a:defRPr sz="2900"/>
            </a:lvl1pPr>
          </a:lstStyle>
          <a:p>
            <a:pPr lvl="0"/>
            <a:r>
              <a:rPr lang="en-US" dirty="0"/>
              <a:t>Click to edit subtitle</a:t>
            </a:r>
          </a:p>
        </p:txBody>
      </p:sp>
      <p:pic>
        <p:nvPicPr>
          <p:cNvPr id="9" name="Picture 8"/>
          <p:cNvPicPr>
            <a:picLocks noChangeAspect="1"/>
          </p:cNvPicPr>
          <p:nvPr userDrawn="1"/>
        </p:nvPicPr>
        <p:blipFill>
          <a:blip r:embed="rId3"/>
          <a:srcRect/>
          <a:stretch/>
        </p:blipFill>
        <p:spPr>
          <a:xfrm>
            <a:off x="548820" y="731520"/>
            <a:ext cx="1356939" cy="811459"/>
          </a:xfrm>
          <a:prstGeom prst="rect">
            <a:avLst/>
          </a:prstGeom>
        </p:spPr>
      </p:pic>
      <p:sp>
        <p:nvSpPr>
          <p:cNvPr id="7" name="TextBox 6">
            <a:extLst>
              <a:ext uri="{FF2B5EF4-FFF2-40B4-BE49-F238E27FC236}">
                <a16:creationId xmlns:a16="http://schemas.microsoft.com/office/drawing/2014/main" id="{8FA84D03-8133-8347-8776-300EBD9F8B8C}"/>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spTree>
    <p:extLst>
      <p:ext uri="{BB962C8B-B14F-4D97-AF65-F5344CB8AC3E}">
        <p14:creationId xmlns:p14="http://schemas.microsoft.com/office/powerpoint/2010/main" val="22170408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_Coll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48640" y="183898"/>
            <a:ext cx="13510260" cy="873186"/>
          </a:xfrm>
        </p:spPr>
        <p:txBody>
          <a:bodyPr>
            <a:normAutofit/>
          </a:bodyPr>
          <a:lstStyle>
            <a:lvl1pPr>
              <a:defRPr sz="3800"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39" y="1645920"/>
            <a:ext cx="4572000" cy="5028635"/>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9509760" y="1645920"/>
            <a:ext cx="4572000" cy="5028635"/>
          </a:xfrm>
          <a:prstGeom prst="rect">
            <a:avLst/>
          </a:prstGeom>
        </p:spPr>
        <p:txBody>
          <a:bodyPr/>
          <a:lstStyle/>
          <a:p>
            <a:endParaRPr lang="en-US"/>
          </a:p>
        </p:txBody>
      </p:sp>
      <p:sp>
        <p:nvSpPr>
          <p:cNvPr id="10" name="Picture Placeholder 4">
            <a:extLst>
              <a:ext uri="{FF2B5EF4-FFF2-40B4-BE49-F238E27FC236}">
                <a16:creationId xmlns:a16="http://schemas.microsoft.com/office/drawing/2014/main" id="{0FF44110-D1F4-664B-9593-798283322862}"/>
              </a:ext>
            </a:extLst>
          </p:cNvPr>
          <p:cNvSpPr>
            <a:spLocks noGrp="1"/>
          </p:cNvSpPr>
          <p:nvPr>
            <p:ph type="pic" sz="quarter" idx="12"/>
          </p:nvPr>
        </p:nvSpPr>
        <p:spPr>
          <a:xfrm>
            <a:off x="5486400" y="1645920"/>
            <a:ext cx="3657600" cy="2686296"/>
          </a:xfrm>
          <a:prstGeom prst="rect">
            <a:avLst/>
          </a:prstGeom>
        </p:spPr>
        <p:txBody>
          <a:bodyPr/>
          <a:lstStyle/>
          <a:p>
            <a:endParaRPr lang="en-US"/>
          </a:p>
        </p:txBody>
      </p:sp>
      <p:sp>
        <p:nvSpPr>
          <p:cNvPr id="12" name="Picture Placeholder 4">
            <a:extLst>
              <a:ext uri="{FF2B5EF4-FFF2-40B4-BE49-F238E27FC236}">
                <a16:creationId xmlns:a16="http://schemas.microsoft.com/office/drawing/2014/main" id="{886DFCC3-A169-A648-A099-3583B633E69B}"/>
              </a:ext>
            </a:extLst>
          </p:cNvPr>
          <p:cNvSpPr>
            <a:spLocks noGrp="1"/>
          </p:cNvSpPr>
          <p:nvPr>
            <p:ph type="pic" sz="quarter" idx="13"/>
          </p:nvPr>
        </p:nvSpPr>
        <p:spPr>
          <a:xfrm>
            <a:off x="5486400" y="4767345"/>
            <a:ext cx="3657600" cy="1892899"/>
          </a:xfrm>
          <a:prstGeom prst="rect">
            <a:avLst/>
          </a:prstGeom>
        </p:spPr>
        <p:txBody>
          <a:bodyPr/>
          <a:lstStyle/>
          <a:p>
            <a:endParaRPr lang="en-US"/>
          </a:p>
        </p:txBody>
      </p:sp>
    </p:spTree>
    <p:extLst>
      <p:ext uri="{BB962C8B-B14F-4D97-AF65-F5344CB8AC3E}">
        <p14:creationId xmlns:p14="http://schemas.microsoft.com/office/powerpoint/2010/main" val="2901287801"/>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_Im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38862" y="183898"/>
            <a:ext cx="13520037" cy="873186"/>
          </a:xfrm>
        </p:spPr>
        <p:txBody>
          <a:bodyPr>
            <a:normAutofit/>
          </a:bodyPr>
          <a:lstStyle>
            <a:lvl1pPr>
              <a:defRPr sz="3800">
                <a:solidFill>
                  <a:schemeClr val="tx1"/>
                </a:solidFill>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40" y="1645920"/>
            <a:ext cx="8330183" cy="5028635"/>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9326880" y="1645920"/>
            <a:ext cx="4754880" cy="5028635"/>
          </a:xfrm>
          <a:prstGeom prst="rect">
            <a:avLst/>
          </a:prstGeom>
        </p:spPr>
        <p:txBody>
          <a:bodyPr/>
          <a:lstStyle/>
          <a:p>
            <a:endParaRPr lang="en-US"/>
          </a:p>
        </p:txBody>
      </p:sp>
    </p:spTree>
    <p:extLst>
      <p:ext uri="{BB962C8B-B14F-4D97-AF65-F5344CB8AC3E}">
        <p14:creationId xmlns:p14="http://schemas.microsoft.com/office/powerpoint/2010/main" val="45102675"/>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_Image_Center">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48640" y="183898"/>
            <a:ext cx="13510260" cy="873186"/>
          </a:xfrm>
        </p:spPr>
        <p:txBody>
          <a:bodyPr>
            <a:normAutofit/>
          </a:bodyPr>
          <a:lstStyle>
            <a:lvl1pPr>
              <a:defRPr sz="3800"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40" y="1645920"/>
            <a:ext cx="13514832" cy="5338152"/>
          </a:xfrm>
          <a:prstGeom prst="rect">
            <a:avLst/>
          </a:prstGeom>
        </p:spPr>
        <p:txBody>
          <a:bodyPr/>
          <a:lstStyle/>
          <a:p>
            <a:endParaRPr lang="en-US"/>
          </a:p>
        </p:txBody>
      </p:sp>
    </p:spTree>
    <p:extLst>
      <p:ext uri="{BB962C8B-B14F-4D97-AF65-F5344CB8AC3E}">
        <p14:creationId xmlns:p14="http://schemas.microsoft.com/office/powerpoint/2010/main" val="3345301845"/>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_Bleed_Image">
    <p:bg>
      <p:bgRef idx="1001">
        <a:schemeClr val="bg2"/>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0" y="1"/>
            <a:ext cx="14630400" cy="8229598"/>
          </a:xfrm>
          <a:prstGeom prst="rect">
            <a:avLst/>
          </a:prstGeom>
        </p:spPr>
        <p:txBody>
          <a:bodyPr/>
          <a:lstStyle/>
          <a:p>
            <a:endParaRPr lang="en-US" dirty="0"/>
          </a:p>
        </p:txBody>
      </p:sp>
      <p:sp>
        <p:nvSpPr>
          <p:cNvPr id="11" name="Title 1"/>
          <p:cNvSpPr>
            <a:spLocks noGrp="1"/>
          </p:cNvSpPr>
          <p:nvPr>
            <p:ph type="title"/>
          </p:nvPr>
        </p:nvSpPr>
        <p:spPr>
          <a:xfrm>
            <a:off x="548640" y="183898"/>
            <a:ext cx="13510260" cy="873186"/>
          </a:xfrm>
        </p:spPr>
        <p:txBody>
          <a:bodyPr>
            <a:normAutofit/>
          </a:bodyPr>
          <a:lstStyle>
            <a:lvl1pPr>
              <a:defRPr sz="38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243516696"/>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2307"/>
          </a:xfrm>
        </p:spPr>
        <p:txBody>
          <a:bodyPr/>
          <a:lstStyle/>
          <a:p>
            <a:r>
              <a:rPr lang="en-US" dirty="0"/>
              <a:t>Click to edit Master title style</a:t>
            </a:r>
          </a:p>
        </p:txBody>
      </p:sp>
      <p:sp>
        <p:nvSpPr>
          <p:cNvPr id="4" name="Rectangle 3">
            <a:extLst>
              <a:ext uri="{FF2B5EF4-FFF2-40B4-BE49-F238E27FC236}">
                <a16:creationId xmlns:a16="http://schemas.microsoft.com/office/drawing/2014/main" id="{1A65E46D-C0D2-7642-AF47-40070CB7653A}"/>
              </a:ext>
            </a:extLst>
          </p:cNvPr>
          <p:cNvSpPr/>
          <p:nvPr userDrawn="1"/>
        </p:nvSpPr>
        <p:spPr>
          <a:xfrm>
            <a:off x="0" y="1645920"/>
            <a:ext cx="14630400" cy="532964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15" name="Picture Placeholder 2"/>
          <p:cNvSpPr>
            <a:spLocks noGrp="1"/>
          </p:cNvSpPr>
          <p:nvPr>
            <p:ph type="pic" sz="quarter" idx="16"/>
          </p:nvPr>
        </p:nvSpPr>
        <p:spPr>
          <a:xfrm>
            <a:off x="946674" y="2502419"/>
            <a:ext cx="2028989" cy="1518157"/>
          </a:xfrm>
          <a:prstGeom prst="rect">
            <a:avLst/>
          </a:prstGeom>
        </p:spPr>
        <p:txBody>
          <a:bodyPr>
            <a:normAutofit/>
          </a:bodyPr>
          <a:lstStyle>
            <a:lvl1pPr>
              <a:defRPr sz="2240">
                <a:solidFill>
                  <a:schemeClr val="bg1"/>
                </a:solidFill>
              </a:defRPr>
            </a:lvl1pPr>
          </a:lstStyle>
          <a:p>
            <a:r>
              <a:rPr lang="en-US" dirty="0"/>
              <a:t>Drag picture to placeholder or click icon to add</a:t>
            </a:r>
          </a:p>
        </p:txBody>
      </p:sp>
      <p:sp>
        <p:nvSpPr>
          <p:cNvPr id="16" name="Picture Placeholder 2"/>
          <p:cNvSpPr>
            <a:spLocks noGrp="1"/>
          </p:cNvSpPr>
          <p:nvPr>
            <p:ph type="pic" sz="quarter" idx="17"/>
          </p:nvPr>
        </p:nvSpPr>
        <p:spPr>
          <a:xfrm>
            <a:off x="4328298" y="2502419"/>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7709922" y="2502419"/>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11091547" y="2502419"/>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19" name="Picture Placeholder 2">
            <a:extLst>
              <a:ext uri="{FF2B5EF4-FFF2-40B4-BE49-F238E27FC236}">
                <a16:creationId xmlns:a16="http://schemas.microsoft.com/office/drawing/2014/main" id="{F1543634-A736-BA4B-A10A-31EE0B13FC13}"/>
              </a:ext>
            </a:extLst>
          </p:cNvPr>
          <p:cNvSpPr>
            <a:spLocks noGrp="1"/>
          </p:cNvSpPr>
          <p:nvPr>
            <p:ph type="pic" sz="quarter" idx="20"/>
          </p:nvPr>
        </p:nvSpPr>
        <p:spPr>
          <a:xfrm>
            <a:off x="946674" y="4696978"/>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20" name="Picture Placeholder 2">
            <a:extLst>
              <a:ext uri="{FF2B5EF4-FFF2-40B4-BE49-F238E27FC236}">
                <a16:creationId xmlns:a16="http://schemas.microsoft.com/office/drawing/2014/main" id="{31DBC551-9315-1F45-A672-93EB06007494}"/>
              </a:ext>
            </a:extLst>
          </p:cNvPr>
          <p:cNvSpPr>
            <a:spLocks noGrp="1"/>
          </p:cNvSpPr>
          <p:nvPr>
            <p:ph type="pic" sz="quarter" idx="21"/>
          </p:nvPr>
        </p:nvSpPr>
        <p:spPr>
          <a:xfrm>
            <a:off x="4328298" y="4696978"/>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21" name="Picture Placeholder 2">
            <a:extLst>
              <a:ext uri="{FF2B5EF4-FFF2-40B4-BE49-F238E27FC236}">
                <a16:creationId xmlns:a16="http://schemas.microsoft.com/office/drawing/2014/main" id="{AB66963A-7841-B341-A47C-7BEFE1F8B8CA}"/>
              </a:ext>
            </a:extLst>
          </p:cNvPr>
          <p:cNvSpPr>
            <a:spLocks noGrp="1"/>
          </p:cNvSpPr>
          <p:nvPr>
            <p:ph type="pic" sz="quarter" idx="22"/>
          </p:nvPr>
        </p:nvSpPr>
        <p:spPr>
          <a:xfrm>
            <a:off x="7709922" y="4696978"/>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22" name="Picture Placeholder 2">
            <a:extLst>
              <a:ext uri="{FF2B5EF4-FFF2-40B4-BE49-F238E27FC236}">
                <a16:creationId xmlns:a16="http://schemas.microsoft.com/office/drawing/2014/main" id="{7E808491-1004-3A44-87DD-41D21C9E39C3}"/>
              </a:ext>
            </a:extLst>
          </p:cNvPr>
          <p:cNvSpPr>
            <a:spLocks noGrp="1"/>
          </p:cNvSpPr>
          <p:nvPr>
            <p:ph type="pic" sz="quarter" idx="23"/>
          </p:nvPr>
        </p:nvSpPr>
        <p:spPr>
          <a:xfrm>
            <a:off x="11091547" y="4696978"/>
            <a:ext cx="2028989" cy="1518157"/>
          </a:xfrm>
          <a:prstGeom prst="rect">
            <a:avLst/>
          </a:prstGeom>
        </p:spPr>
        <p:txBody>
          <a:bodyPr>
            <a:normAutofit/>
          </a:bodyPr>
          <a:lstStyle>
            <a:lvl1pPr>
              <a:defRPr sz="2240">
                <a:solidFill>
                  <a:schemeClr val="bg1"/>
                </a:solidFill>
              </a:defRPr>
            </a:lvl1pPr>
          </a:lstStyle>
          <a:p>
            <a:r>
              <a:rPr lang="en-US" dirty="0"/>
              <a:t>Drag picture to placeholder or click icon to add</a:t>
            </a:r>
          </a:p>
        </p:txBody>
      </p:sp>
    </p:spTree>
    <p:extLst>
      <p:ext uri="{BB962C8B-B14F-4D97-AF65-F5344CB8AC3E}">
        <p14:creationId xmlns:p14="http://schemas.microsoft.com/office/powerpoint/2010/main" val="2302505678"/>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hite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9" name="Picture Placeholder 2"/>
          <p:cNvSpPr>
            <a:spLocks noGrp="1"/>
          </p:cNvSpPr>
          <p:nvPr>
            <p:ph type="pic" sz="quarter" idx="20"/>
          </p:nvPr>
        </p:nvSpPr>
        <p:spPr>
          <a:xfrm>
            <a:off x="543902" y="1873467"/>
            <a:ext cx="3078480" cy="1761067"/>
          </a:xfrm>
          <a:prstGeom prst="rect">
            <a:avLst/>
          </a:prstGeom>
        </p:spPr>
        <p:txBody>
          <a:bodyPr>
            <a:normAutofit/>
          </a:bodyPr>
          <a:lstStyle>
            <a:lvl1pPr>
              <a:defRPr sz="2200">
                <a:solidFill>
                  <a:srgbClr val="C2C2C1"/>
                </a:solidFill>
              </a:defRPr>
            </a:lvl1pPr>
          </a:lstStyle>
          <a:p>
            <a:r>
              <a:rPr lang="en-US" dirty="0"/>
              <a:t>Drag picture to placeholder or click icon to add</a:t>
            </a:r>
          </a:p>
        </p:txBody>
      </p:sp>
      <p:sp>
        <p:nvSpPr>
          <p:cNvPr id="10" name="Picture Placeholder 2"/>
          <p:cNvSpPr>
            <a:spLocks noGrp="1"/>
          </p:cNvSpPr>
          <p:nvPr>
            <p:ph type="pic" sz="quarter" idx="21"/>
          </p:nvPr>
        </p:nvSpPr>
        <p:spPr>
          <a:xfrm>
            <a:off x="5566893" y="1873467"/>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10599958" y="1873467"/>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543902" y="4451796"/>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5566893" y="4451796"/>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10599958" y="4451796"/>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lstStyle>
            <a:lvl1pPr>
              <a:defRPr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4" name="Table Placeholder 3">
            <a:extLst>
              <a:ext uri="{FF2B5EF4-FFF2-40B4-BE49-F238E27FC236}">
                <a16:creationId xmlns:a16="http://schemas.microsoft.com/office/drawing/2014/main" id="{D7DA888D-68DB-9B44-9614-56AAAAE93DF7}"/>
              </a:ext>
            </a:extLst>
          </p:cNvPr>
          <p:cNvSpPr>
            <a:spLocks noGrp="1"/>
          </p:cNvSpPr>
          <p:nvPr>
            <p:ph type="tbl" sz="quarter" idx="10"/>
          </p:nvPr>
        </p:nvSpPr>
        <p:spPr>
          <a:xfrm>
            <a:off x="548640" y="1645920"/>
            <a:ext cx="13510260" cy="5003800"/>
          </a:xfrm>
          <a:prstGeom prst="rect">
            <a:avLst/>
          </a:prstGeom>
        </p:spPr>
        <p:txBody>
          <a:bodyPr/>
          <a:lstStyle/>
          <a:p>
            <a:endParaRPr lang="en-US" dirty="0"/>
          </a:p>
        </p:txBody>
      </p:sp>
    </p:spTree>
    <p:extLst>
      <p:ext uri="{BB962C8B-B14F-4D97-AF65-F5344CB8AC3E}">
        <p14:creationId xmlns:p14="http://schemas.microsoft.com/office/powerpoint/2010/main" val="2636968817"/>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ar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3186"/>
          </a:xfrm>
        </p:spPr>
        <p:txBody>
          <a:bodyPr/>
          <a:lstStyle>
            <a:lvl1pPr>
              <a:defRPr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7" name="Chart Placeholder 5">
            <a:extLst>
              <a:ext uri="{FF2B5EF4-FFF2-40B4-BE49-F238E27FC236}">
                <a16:creationId xmlns:a16="http://schemas.microsoft.com/office/drawing/2014/main" id="{B3C77AD1-4897-A546-B977-5EB6406DD175}"/>
              </a:ext>
            </a:extLst>
          </p:cNvPr>
          <p:cNvSpPr>
            <a:spLocks noGrp="1"/>
          </p:cNvSpPr>
          <p:nvPr>
            <p:ph type="chart" sz="quarter" idx="10"/>
          </p:nvPr>
        </p:nvSpPr>
        <p:spPr>
          <a:xfrm>
            <a:off x="548640" y="1645920"/>
            <a:ext cx="13510260" cy="5445760"/>
          </a:xfrm>
          <a:prstGeom prst="rect">
            <a:avLst/>
          </a:prstGeom>
        </p:spPr>
        <p:txBody>
          <a:bodyPr/>
          <a:lstStyle/>
          <a:p>
            <a:endParaRPr lang="en-US" dirty="0"/>
          </a:p>
        </p:txBody>
      </p:sp>
    </p:spTree>
    <p:extLst>
      <p:ext uri="{BB962C8B-B14F-4D97-AF65-F5344CB8AC3E}">
        <p14:creationId xmlns:p14="http://schemas.microsoft.com/office/powerpoint/2010/main" val="1547361944"/>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6" name="Chart Placeholder 5">
            <a:extLst>
              <a:ext uri="{FF2B5EF4-FFF2-40B4-BE49-F238E27FC236}">
                <a16:creationId xmlns:a16="http://schemas.microsoft.com/office/drawing/2014/main" id="{A878172D-692F-8A47-81EA-89C129774DB9}"/>
              </a:ext>
            </a:extLst>
          </p:cNvPr>
          <p:cNvSpPr>
            <a:spLocks noGrp="1"/>
          </p:cNvSpPr>
          <p:nvPr>
            <p:ph type="chart" sz="quarter" idx="10"/>
          </p:nvPr>
        </p:nvSpPr>
        <p:spPr>
          <a:xfrm>
            <a:off x="548640" y="1645920"/>
            <a:ext cx="13510260" cy="5445760"/>
          </a:xfrm>
          <a:prstGeom prst="rect">
            <a:avLst/>
          </a:prstGeom>
        </p:spPr>
        <p:txBody>
          <a:bodyPr/>
          <a:lstStyle/>
          <a:p>
            <a:endParaRPr lang="en-US" dirty="0"/>
          </a:p>
        </p:txBody>
      </p:sp>
    </p:spTree>
    <p:extLst>
      <p:ext uri="{BB962C8B-B14F-4D97-AF65-F5344CB8AC3E}">
        <p14:creationId xmlns:p14="http://schemas.microsoft.com/office/powerpoint/2010/main" val="467069072"/>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in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Chart Placeholder 5">
            <a:extLst>
              <a:ext uri="{FF2B5EF4-FFF2-40B4-BE49-F238E27FC236}">
                <a16:creationId xmlns:a16="http://schemas.microsoft.com/office/drawing/2014/main" id="{08142378-5C5C-8B40-AD27-B9BE74F6EA71}"/>
              </a:ext>
            </a:extLst>
          </p:cNvPr>
          <p:cNvSpPr>
            <a:spLocks noGrp="1"/>
          </p:cNvSpPr>
          <p:nvPr>
            <p:ph type="chart" sz="quarter" idx="10"/>
          </p:nvPr>
        </p:nvSpPr>
        <p:spPr>
          <a:xfrm>
            <a:off x="548640" y="1645920"/>
            <a:ext cx="13510260" cy="5445760"/>
          </a:xfrm>
          <a:prstGeom prst="rect">
            <a:avLst/>
          </a:prstGeom>
        </p:spPr>
        <p:txBody>
          <a:bodyPr/>
          <a:lstStyle/>
          <a:p>
            <a:endParaRPr lang="en-US" dirty="0"/>
          </a:p>
        </p:txBody>
      </p:sp>
    </p:spTree>
    <p:extLst>
      <p:ext uri="{BB962C8B-B14F-4D97-AF65-F5344CB8AC3E}">
        <p14:creationId xmlns:p14="http://schemas.microsoft.com/office/powerpoint/2010/main" val="3083304637"/>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_of_Content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548640" y="183898"/>
            <a:ext cx="13510260" cy="993392"/>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548640" y="1645920"/>
            <a:ext cx="13510260" cy="4686301"/>
          </a:xfrm>
          <a:prstGeom prst="rect">
            <a:avLst/>
          </a:prstGeom>
        </p:spPr>
        <p:txBody>
          <a:bodyPr/>
          <a:lstStyle>
            <a:lvl5pPr>
              <a:defRPr sz="1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3486515"/>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Divider_Slide_and_Subtitle">
    <p:bg>
      <p:bgRef idx="1001">
        <a:schemeClr val="bg2"/>
      </p:bgRef>
    </p:bg>
    <p:spTree>
      <p:nvGrpSpPr>
        <p:cNvPr id="1" name=""/>
        <p:cNvGrpSpPr/>
        <p:nvPr/>
      </p:nvGrpSpPr>
      <p:grpSpPr>
        <a:xfrm>
          <a:off x="0" y="0"/>
          <a:ext cx="0" cy="0"/>
          <a:chOff x="0" y="0"/>
          <a:chExt cx="0" cy="0"/>
        </a:xfrm>
      </p:grpSpPr>
      <p:pic>
        <p:nvPicPr>
          <p:cNvPr id="19" name="Picture 18" descr="A close up of a logo&#10;&#10;Description automatically generated">
            <a:extLst>
              <a:ext uri="{FF2B5EF4-FFF2-40B4-BE49-F238E27FC236}">
                <a16:creationId xmlns:a16="http://schemas.microsoft.com/office/drawing/2014/main" id="{1BB08B99-C266-CB41-AD06-12C934901626}"/>
              </a:ext>
            </a:extLst>
          </p:cNvPr>
          <p:cNvPicPr>
            <a:picLocks noChangeAspect="1"/>
          </p:cNvPicPr>
          <p:nvPr userDrawn="1"/>
        </p:nvPicPr>
        <p:blipFill>
          <a:blip r:embed="rId2"/>
          <a:stretch>
            <a:fillRect/>
          </a:stretch>
        </p:blipFill>
        <p:spPr>
          <a:xfrm>
            <a:off x="0" y="0"/>
            <a:ext cx="14630400" cy="8229600"/>
          </a:xfrm>
          <a:prstGeom prst="rect">
            <a:avLst/>
          </a:prstGeom>
        </p:spPr>
      </p:pic>
      <p:sp>
        <p:nvSpPr>
          <p:cNvPr id="2" name="Title 1"/>
          <p:cNvSpPr>
            <a:spLocks noGrp="1"/>
          </p:cNvSpPr>
          <p:nvPr>
            <p:ph type="title" hasCustomPrompt="1"/>
          </p:nvPr>
        </p:nvSpPr>
        <p:spPr>
          <a:xfrm>
            <a:off x="548640" y="3108960"/>
            <a:ext cx="12435840" cy="1488168"/>
          </a:xfrm>
        </p:spPr>
        <p:txBody>
          <a:bodyPr anchor="ctr">
            <a:noAutofit/>
          </a:bodyPr>
          <a:lstStyle>
            <a:lvl1pPr algn="l">
              <a:defRPr sz="9600" b="1" cap="none">
                <a:solidFill>
                  <a:schemeClr val="tx1"/>
                </a:solidFill>
              </a:defRPr>
            </a:lvl1pPr>
          </a:lstStyle>
          <a:p>
            <a:r>
              <a:rPr lang="en-US" dirty="0"/>
              <a:t>Q&amp;A</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dirty="0"/>
              <a:t>Edit Master text styles</a:t>
            </a:r>
          </a:p>
        </p:txBody>
      </p:sp>
    </p:spTree>
    <p:extLst>
      <p:ext uri="{BB962C8B-B14F-4D97-AF65-F5344CB8AC3E}">
        <p14:creationId xmlns:p14="http://schemas.microsoft.com/office/powerpoint/2010/main" val="341482030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Divider_Slide_and_Subtitl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D340E26-B0F6-0540-8F51-9CF877A48E26}"/>
              </a:ext>
            </a:extLst>
          </p:cNvPr>
          <p:cNvSpPr/>
          <p:nvPr userDrawn="1"/>
        </p:nvSpPr>
        <p:spPr>
          <a:xfrm>
            <a:off x="12984480" y="7351776"/>
            <a:ext cx="1328928" cy="68275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Thank you!</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dirty="0"/>
              <a:t>Edit Master text styles</a:t>
            </a:r>
          </a:p>
        </p:txBody>
      </p:sp>
      <p:pic>
        <p:nvPicPr>
          <p:cNvPr id="5" name="Picture 4" descr="A picture containing circuit&#10;&#10;Description automatically generated">
            <a:extLst>
              <a:ext uri="{FF2B5EF4-FFF2-40B4-BE49-F238E27FC236}">
                <a16:creationId xmlns:a16="http://schemas.microsoft.com/office/drawing/2014/main" id="{5B69008D-B32B-6543-BFC2-D908D36396FB}"/>
              </a:ext>
            </a:extLst>
          </p:cNvPr>
          <p:cNvPicPr>
            <a:picLocks noChangeAspect="1"/>
          </p:cNvPicPr>
          <p:nvPr userDrawn="1"/>
        </p:nvPicPr>
        <p:blipFill>
          <a:blip r:embed="rId2"/>
          <a:stretch>
            <a:fillRect/>
          </a:stretch>
        </p:blipFill>
        <p:spPr>
          <a:xfrm>
            <a:off x="0" y="0"/>
            <a:ext cx="14630400" cy="8229600"/>
          </a:xfrm>
          <a:prstGeom prst="rect">
            <a:avLst/>
          </a:prstGeom>
        </p:spPr>
      </p:pic>
      <p:pic>
        <p:nvPicPr>
          <p:cNvPr id="6" name="Picture 5">
            <a:extLst>
              <a:ext uri="{FF2B5EF4-FFF2-40B4-BE49-F238E27FC236}">
                <a16:creationId xmlns:a16="http://schemas.microsoft.com/office/drawing/2014/main" id="{EE6547C1-AC56-604D-B886-E570A90227CB}"/>
              </a:ext>
            </a:extLst>
          </p:cNvPr>
          <p:cNvPicPr>
            <a:picLocks noChangeAspect="1"/>
          </p:cNvPicPr>
          <p:nvPr userDrawn="1"/>
        </p:nvPicPr>
        <p:blipFill>
          <a:blip r:embed="rId3"/>
          <a:srcRect/>
          <a:stretch/>
        </p:blipFill>
        <p:spPr>
          <a:xfrm>
            <a:off x="548820" y="731520"/>
            <a:ext cx="1356939" cy="811459"/>
          </a:xfrm>
          <a:prstGeom prst="rect">
            <a:avLst/>
          </a:prstGeom>
        </p:spPr>
      </p:pic>
    </p:spTree>
    <p:extLst>
      <p:ext uri="{BB962C8B-B14F-4D97-AF65-F5344CB8AC3E}">
        <p14:creationId xmlns:p14="http://schemas.microsoft.com/office/powerpoint/2010/main" val="3192394863"/>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nk_Pag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a:xfrm>
            <a:off x="548639" y="183898"/>
            <a:ext cx="13514832" cy="904122"/>
          </a:xfrm>
        </p:spPr>
        <p:txBody>
          <a:bodyPr/>
          <a:lstStyle>
            <a:lvl1pPr>
              <a:defRPr>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4" name="TextBox 3">
            <a:extLst>
              <a:ext uri="{FF2B5EF4-FFF2-40B4-BE49-F238E27FC236}">
                <a16:creationId xmlns:a16="http://schemas.microsoft.com/office/drawing/2014/main" id="{C680CA43-5C49-A347-BAC4-268F3B7F1BC4}"/>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pic>
        <p:nvPicPr>
          <p:cNvPr id="5" name="Picture 4">
            <a:extLst>
              <a:ext uri="{FF2B5EF4-FFF2-40B4-BE49-F238E27FC236}">
                <a16:creationId xmlns:a16="http://schemas.microsoft.com/office/drawing/2014/main" id="{95568472-78C1-FD4C-80A1-628CA86D3F06}"/>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3349613" y="7531058"/>
            <a:ext cx="709192" cy="424102"/>
          </a:xfrm>
          <a:prstGeom prst="rect">
            <a:avLst/>
          </a:prstGeom>
        </p:spPr>
      </p:pic>
    </p:spTree>
    <p:extLst>
      <p:ext uri="{BB962C8B-B14F-4D97-AF65-F5344CB8AC3E}">
        <p14:creationId xmlns:p14="http://schemas.microsoft.com/office/powerpoint/2010/main" val="2381838818"/>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able_of_Contents">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4832" cy="873186"/>
          </a:xfrm>
        </p:spPr>
        <p:txBody>
          <a:bodyPr/>
          <a:lstStyle>
            <a:lvl1pPr>
              <a:defRPr>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544947" y="1645920"/>
            <a:ext cx="13514832" cy="5686282"/>
          </a:xfrm>
          <a:prstGeom prst="rect">
            <a:avLst/>
          </a:prstGeom>
        </p:spPr>
        <p:txBody>
          <a:bodyPr/>
          <a:lstStyle>
            <a:lvl1pPr marL="0" indent="0">
              <a:buNone/>
              <a:defRPr>
                <a:solidFill>
                  <a:schemeClr val="tx2"/>
                </a:solidFill>
              </a:defRPr>
            </a:lvl1pPr>
            <a:lvl2pPr marL="1188720" indent="-457200">
              <a:buFont typeface="Arial"/>
              <a:buChar char="•"/>
              <a:defRPr>
                <a:solidFill>
                  <a:schemeClr val="tx2"/>
                </a:solidFill>
              </a:defRPr>
            </a:lvl2pPr>
            <a:lvl3pPr marL="1828800" indent="-365760">
              <a:buFont typeface="Arial"/>
              <a:buChar cha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7955969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ow_to_Use">
    <p:bg>
      <p:bgRef idx="1001">
        <a:schemeClr val="bg2"/>
      </p:bgRef>
    </p:bg>
    <p:spTree>
      <p:nvGrpSpPr>
        <p:cNvPr id="1" name=""/>
        <p:cNvGrpSpPr/>
        <p:nvPr/>
      </p:nvGrpSpPr>
      <p:grpSpPr>
        <a:xfrm>
          <a:off x="0" y="0"/>
          <a:ext cx="0" cy="0"/>
          <a:chOff x="0" y="0"/>
          <a:chExt cx="0" cy="0"/>
        </a:xfrm>
      </p:grpSpPr>
      <p:sp>
        <p:nvSpPr>
          <p:cNvPr id="4" name="TextBox 3"/>
          <p:cNvSpPr txBox="1"/>
          <p:nvPr userDrawn="1"/>
        </p:nvSpPr>
        <p:spPr>
          <a:xfrm>
            <a:off x="4516341" y="-4548146"/>
            <a:ext cx="184731" cy="801438"/>
          </a:xfrm>
          <a:prstGeom prst="rect">
            <a:avLst/>
          </a:prstGeom>
          <a:noFill/>
        </p:spPr>
        <p:txBody>
          <a:bodyPr wrap="none" rtlCol="0">
            <a:spAutoFit/>
          </a:bodyPr>
          <a:lstStyle/>
          <a:p>
            <a:endParaRPr lang="en-US" sz="4608" dirty="0"/>
          </a:p>
        </p:txBody>
      </p:sp>
      <p:sp>
        <p:nvSpPr>
          <p:cNvPr id="2" name="Rectangle 1">
            <a:extLst>
              <a:ext uri="{FF2B5EF4-FFF2-40B4-BE49-F238E27FC236}">
                <a16:creationId xmlns:a16="http://schemas.microsoft.com/office/drawing/2014/main" id="{4D133B37-BB08-4347-B71D-D01F225ECB4D}"/>
              </a:ext>
            </a:extLst>
          </p:cNvPr>
          <p:cNvSpPr/>
          <p:nvPr userDrawn="1"/>
        </p:nvSpPr>
        <p:spPr>
          <a:xfrm>
            <a:off x="0" y="0"/>
            <a:ext cx="14630400" cy="82296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p:cNvSpPr txBox="1"/>
          <p:nvPr userDrawn="1"/>
        </p:nvSpPr>
        <p:spPr>
          <a:xfrm>
            <a:off x="11897959" y="9767944"/>
            <a:ext cx="184731" cy="801438"/>
          </a:xfrm>
          <a:prstGeom prst="rect">
            <a:avLst/>
          </a:prstGeom>
          <a:noFill/>
        </p:spPr>
        <p:txBody>
          <a:bodyPr wrap="none" rtlCol="0">
            <a:spAutoFit/>
          </a:bodyPr>
          <a:lstStyle/>
          <a:p>
            <a:endParaRPr lang="en-US" sz="4608"/>
          </a:p>
        </p:txBody>
      </p:sp>
      <p:sp>
        <p:nvSpPr>
          <p:cNvPr id="9" name="TextBox 8">
            <a:extLst>
              <a:ext uri="{FF2B5EF4-FFF2-40B4-BE49-F238E27FC236}">
                <a16:creationId xmlns:a16="http://schemas.microsoft.com/office/drawing/2014/main" id="{1B954A5E-A2DC-9041-9311-DBC4F345DE43}"/>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pic>
        <p:nvPicPr>
          <p:cNvPr id="11" name="Picture 10">
            <a:extLst>
              <a:ext uri="{FF2B5EF4-FFF2-40B4-BE49-F238E27FC236}">
                <a16:creationId xmlns:a16="http://schemas.microsoft.com/office/drawing/2014/main" id="{078E12B8-1389-044D-9E65-845118C8F28C}"/>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3349613" y="7531058"/>
            <a:ext cx="709192" cy="424102"/>
          </a:xfrm>
          <a:prstGeom prst="rect">
            <a:avLst/>
          </a:prstGeom>
        </p:spPr>
      </p:pic>
    </p:spTree>
    <p:extLst>
      <p:ext uri="{BB962C8B-B14F-4D97-AF65-F5344CB8AC3E}">
        <p14:creationId xmlns:p14="http://schemas.microsoft.com/office/powerpoint/2010/main" val="4266760747"/>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One bullet section">
    <p:spTree>
      <p:nvGrpSpPr>
        <p:cNvPr id="1" name=""/>
        <p:cNvGrpSpPr/>
        <p:nvPr/>
      </p:nvGrpSpPr>
      <p:grpSpPr>
        <a:xfrm>
          <a:off x="0" y="0"/>
          <a:ext cx="0" cy="0"/>
          <a:chOff x="0" y="0"/>
          <a:chExt cx="0" cy="0"/>
        </a:xfrm>
      </p:grpSpPr>
      <p:sp>
        <p:nvSpPr>
          <p:cNvPr id="2" name="Title 1"/>
          <p:cNvSpPr>
            <a:spLocks noGrp="1"/>
          </p:cNvSpPr>
          <p:nvPr>
            <p:ph type="title"/>
          </p:nvPr>
        </p:nvSpPr>
        <p:spPr>
          <a:xfrm>
            <a:off x="538863" y="183898"/>
            <a:ext cx="13128486" cy="87318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40030" y="1618467"/>
            <a:ext cx="13127320" cy="5431155"/>
          </a:xfrm>
          <a:prstGeom prst="rect">
            <a:avLst/>
          </a:prstGeom>
        </p:spPr>
        <p:txBody>
          <a:bodyPr>
            <a:normAutofit/>
          </a:bodyPr>
          <a:lstStyle>
            <a:lvl1pPr>
              <a:defRPr sz="3200"/>
            </a:lvl1pPr>
            <a:lvl2pPr>
              <a:defRPr sz="2880"/>
            </a:lvl2pPr>
            <a:lvl3pPr>
              <a:defRPr sz="2560"/>
            </a:lvl3pPr>
            <a:lvl4pPr marL="2194560" indent="0">
              <a:buNone/>
              <a:defRPr sz="2560"/>
            </a:lvl4pPr>
            <a:lvl5pPr>
              <a:defRPr sz="2560"/>
            </a:lvl5pPr>
            <a:lvl6pPr>
              <a:defRPr sz="2880"/>
            </a:lvl6pPr>
            <a:lvl7pPr>
              <a:defRPr sz="2880"/>
            </a:lvl7pPr>
            <a:lvl8pPr>
              <a:defRPr sz="2880"/>
            </a:lvl8pPr>
            <a:lvl9pPr>
              <a:defRPr sz="288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845511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_Slide_and_Subtitle">
    <p:bg>
      <p:bgRef idx="1001">
        <a:schemeClr val="bg2"/>
      </p:bgRef>
    </p:bg>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686548D8-D9FB-054A-9AD0-44D0696002ED}"/>
              </a:ext>
            </a:extLst>
          </p:cNvPr>
          <p:cNvPicPr>
            <a:picLocks noChangeAspect="1"/>
          </p:cNvPicPr>
          <p:nvPr userDrawn="1"/>
        </p:nvPicPr>
        <p:blipFill>
          <a:blip r:embed="rId2"/>
          <a:stretch>
            <a:fill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dirty="0"/>
              <a:t>Edit Master text styles</a:t>
            </a:r>
          </a:p>
        </p:txBody>
      </p:sp>
    </p:spTree>
    <p:extLst>
      <p:ext uri="{BB962C8B-B14F-4D97-AF65-F5344CB8AC3E}">
        <p14:creationId xmlns:p14="http://schemas.microsoft.com/office/powerpoint/2010/main" val="212483756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_Slide">
    <p:bg>
      <p:bgRef idx="1001">
        <a:schemeClr val="bg2"/>
      </p:bgRef>
    </p:bg>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8C21DCCE-A66B-3244-9665-1280DD6FC4DE}"/>
              </a:ext>
            </a:extLst>
          </p:cNvPr>
          <p:cNvPicPr>
            <a:picLocks noChangeAspect="1"/>
          </p:cNvPicPr>
          <p:nvPr userDrawn="1"/>
        </p:nvPicPr>
        <p:blipFill>
          <a:blip r:embed="rId2"/>
          <a:stretch>
            <a:fill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Tree>
    <p:extLst>
      <p:ext uri="{BB962C8B-B14F-4D97-AF65-F5344CB8AC3E}">
        <p14:creationId xmlns:p14="http://schemas.microsoft.com/office/powerpoint/2010/main" val="4029020389"/>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Divider_Slide">
    <p:bg>
      <p:bgRef idx="1001">
        <a:schemeClr val="bg2"/>
      </p:bgRef>
    </p:bg>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22E1C8C4-E63C-3F41-ABD7-B5CC6193865A}"/>
              </a:ext>
            </a:extLst>
          </p:cNvPr>
          <p:cNvPicPr>
            <a:picLocks noChangeAspect="1"/>
          </p:cNvPicPr>
          <p:nvPr userDrawn="1"/>
        </p:nvPicPr>
        <p:blipFill>
          <a:blip r:embed="rId2"/>
          <a:stretch>
            <a:fill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Tree>
    <p:extLst>
      <p:ext uri="{BB962C8B-B14F-4D97-AF65-F5344CB8AC3E}">
        <p14:creationId xmlns:p14="http://schemas.microsoft.com/office/powerpoint/2010/main" val="3037228628"/>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ivider_Slide_SquidInk">
    <p:bg>
      <p:bgRef idx="1001">
        <a:schemeClr val="bg2"/>
      </p:bgRef>
    </p:bg>
    <p:spTree>
      <p:nvGrpSpPr>
        <p:cNvPr id="1" name=""/>
        <p:cNvGrpSpPr/>
        <p:nvPr/>
      </p:nvGrpSpPr>
      <p:grpSpPr>
        <a:xfrm>
          <a:off x="0" y="0"/>
          <a:ext cx="0" cy="0"/>
          <a:chOff x="0" y="0"/>
          <a:chExt cx="0" cy="0"/>
        </a:xfrm>
      </p:grpSpPr>
      <p:pic>
        <p:nvPicPr>
          <p:cNvPr id="6" name="Picture 5" descr="A picture containing clock&#10;&#10;Description automatically generated">
            <a:extLst>
              <a:ext uri="{FF2B5EF4-FFF2-40B4-BE49-F238E27FC236}">
                <a16:creationId xmlns:a16="http://schemas.microsoft.com/office/drawing/2014/main" id="{8600DD44-FCC7-ED47-B3B5-752A82670092}"/>
              </a:ext>
            </a:extLst>
          </p:cNvPr>
          <p:cNvPicPr>
            <a:picLocks noChangeAspect="1"/>
          </p:cNvPicPr>
          <p:nvPr userDrawn="1"/>
        </p:nvPicPr>
        <p:blipFill>
          <a:blip r:embed="rId2"/>
          <a:stretch>
            <a:fill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Tree>
    <p:extLst>
      <p:ext uri="{BB962C8B-B14F-4D97-AF65-F5344CB8AC3E}">
        <p14:creationId xmlns:p14="http://schemas.microsoft.com/office/powerpoint/2010/main" val="463584606"/>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_Bulleted_Lis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1460" cy="873186"/>
          </a:xfrm>
        </p:spPr>
        <p:txBody>
          <a:bodyPr/>
          <a:lstStyle/>
          <a:p>
            <a:r>
              <a:rPr lang="en-US" dirty="0"/>
              <a:t>Click to edit Master title style</a:t>
            </a:r>
          </a:p>
        </p:txBody>
      </p:sp>
      <p:sp>
        <p:nvSpPr>
          <p:cNvPr id="3" name="Content Placeholder 2"/>
          <p:cNvSpPr>
            <a:spLocks noGrp="1"/>
          </p:cNvSpPr>
          <p:nvPr>
            <p:ph sz="half" idx="1"/>
          </p:nvPr>
        </p:nvSpPr>
        <p:spPr>
          <a:xfrm>
            <a:off x="548640" y="1645920"/>
            <a:ext cx="13510260" cy="5431155"/>
          </a:xfrm>
          <a:prstGeom prst="rect">
            <a:avLst/>
          </a:prstGeom>
        </p:spPr>
        <p:txBody>
          <a:bodyPr>
            <a:normAutofit/>
          </a:bodyPr>
          <a:lstStyle>
            <a:lvl1pPr>
              <a:defRPr sz="3200"/>
            </a:lvl1pPr>
            <a:lvl2pPr>
              <a:defRPr sz="2900"/>
            </a:lvl2pPr>
            <a:lvl3pPr>
              <a:defRPr sz="2600"/>
            </a:lvl3pPr>
            <a:lvl4pPr marL="2194560" indent="0">
              <a:buNone/>
              <a:defRPr sz="2600"/>
            </a:lvl4pPr>
            <a:lvl5pPr>
              <a:defRPr sz="2560"/>
            </a:lvl5pPr>
            <a:lvl6pPr>
              <a:defRPr sz="2880"/>
            </a:lvl6pPr>
            <a:lvl7pPr>
              <a:defRPr sz="2880"/>
            </a:lvl7pPr>
            <a:lvl8pPr>
              <a:defRPr sz="2880"/>
            </a:lvl8pPr>
            <a:lvl9pPr>
              <a:defRPr sz="288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26396584"/>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_Bulleted_Sectio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normAutofit/>
          </a:bodyPr>
          <a:lstStyle>
            <a:lvl1pPr>
              <a:defRPr sz="38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548639" y="1645920"/>
            <a:ext cx="6400800" cy="5089616"/>
          </a:xfrm>
          <a:prstGeom prst="rect">
            <a:avLst/>
          </a:prstGeom>
        </p:spPr>
        <p:txBody>
          <a:bodyPr/>
          <a:lstStyle>
            <a:lvl5pPr>
              <a:defRPr sz="1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7658100" y="1645920"/>
            <a:ext cx="6400800" cy="5089616"/>
          </a:xfrm>
          <a:prstGeom prst="rect">
            <a:avLst/>
          </a:prstGeom>
        </p:spPr>
        <p:txBody>
          <a:bodyPr/>
          <a:lstStyle>
            <a:lvl5pPr>
              <a:defRPr sz="1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3519293"/>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and_Imag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normAutofit/>
          </a:bodyPr>
          <a:lstStyle>
            <a:lvl1pPr>
              <a:defRPr sz="3800"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7658100" y="1645920"/>
            <a:ext cx="6400800" cy="5088346"/>
          </a:xfrm>
          <a:prstGeom prst="rect">
            <a:avLst/>
          </a:prstGeom>
        </p:spPr>
        <p:txBody>
          <a:bodyPr/>
          <a:lstStyle/>
          <a:p>
            <a:endParaRPr lang="en-US"/>
          </a:p>
        </p:txBody>
      </p:sp>
      <p:sp>
        <p:nvSpPr>
          <p:cNvPr id="10" name="Text Placeholder 9">
            <a:extLst>
              <a:ext uri="{FF2B5EF4-FFF2-40B4-BE49-F238E27FC236}">
                <a16:creationId xmlns:a16="http://schemas.microsoft.com/office/drawing/2014/main" id="{3305C376-814F-9B49-99E8-6F17D4026FAD}"/>
              </a:ext>
            </a:extLst>
          </p:cNvPr>
          <p:cNvSpPr>
            <a:spLocks noGrp="1"/>
          </p:cNvSpPr>
          <p:nvPr>
            <p:ph type="body" sz="quarter" idx="12" hasCustomPrompt="1"/>
          </p:nvPr>
        </p:nvSpPr>
        <p:spPr>
          <a:xfrm>
            <a:off x="548639" y="1645920"/>
            <a:ext cx="6400800" cy="5087619"/>
          </a:xfrm>
          <a:prstGeom prst="rect">
            <a:avLst/>
          </a:prstGeom>
        </p:spPr>
        <p:txBody>
          <a:bodyPr/>
          <a:lstStyle>
            <a:lvl1pPr marL="0" marR="0" indent="0" algn="l" defTabSz="731520" rtl="0" eaLnBrk="1" fontAlgn="auto" latinLnBrk="0" hangingPunct="1">
              <a:lnSpc>
                <a:spcPct val="100000"/>
              </a:lnSpc>
              <a:spcBef>
                <a:spcPct val="20000"/>
              </a:spcBef>
              <a:spcAft>
                <a:spcPts val="0"/>
              </a:spcAft>
              <a:buClrTx/>
              <a:buSzTx/>
              <a:buFontTx/>
              <a:buNone/>
              <a:tabLst/>
              <a:defRPr sz="1900" b="1">
                <a:latin typeface="+mn-lt"/>
              </a:defRPr>
            </a:lvl1pPr>
          </a:lstStyle>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p:txBody>
      </p:sp>
    </p:spTree>
    <p:extLst>
      <p:ext uri="{BB962C8B-B14F-4D97-AF65-F5344CB8AC3E}">
        <p14:creationId xmlns:p14="http://schemas.microsoft.com/office/powerpoint/2010/main" val="1841750186"/>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8639" y="183898"/>
            <a:ext cx="13514832" cy="137160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548639" y="1645920"/>
            <a:ext cx="13514832" cy="5686282"/>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pic>
        <p:nvPicPr>
          <p:cNvPr id="7" name="Picture 6"/>
          <p:cNvPicPr>
            <a:picLocks noChangeAspect="1"/>
          </p:cNvPicPr>
          <p:nvPr userDrawn="1"/>
        </p:nvPicPr>
        <p:blipFill>
          <a:blip r:embed="rId27" cstate="hqprint">
            <a:extLst>
              <a:ext uri="{28A0092B-C50C-407E-A947-70E740481C1C}">
                <a14:useLocalDpi xmlns:a14="http://schemas.microsoft.com/office/drawing/2010/main"/>
              </a:ext>
            </a:extLst>
          </a:blip>
          <a:srcRect/>
          <a:stretch/>
        </p:blipFill>
        <p:spPr>
          <a:xfrm>
            <a:off x="13349613" y="7531058"/>
            <a:ext cx="709192" cy="424102"/>
          </a:xfrm>
          <a:prstGeom prst="rect">
            <a:avLst/>
          </a:prstGeom>
        </p:spPr>
      </p:pic>
    </p:spTree>
    <p:extLst>
      <p:ext uri="{BB962C8B-B14F-4D97-AF65-F5344CB8AC3E}">
        <p14:creationId xmlns:p14="http://schemas.microsoft.com/office/powerpoint/2010/main" val="14311777"/>
      </p:ext>
    </p:extLst>
  </p:cSld>
  <p:clrMap bg1="dk1" tx1="lt1" bg2="dk2" tx2="lt2" accent1="accent1" accent2="accent2" accent3="accent3" accent4="accent4" accent5="accent5" accent6="accent6" hlink="hlink" folHlink="folHlink"/>
  <p:sldLayoutIdLst>
    <p:sldLayoutId id="2147483711" r:id="rId1"/>
    <p:sldLayoutId id="2147483696" r:id="rId2"/>
    <p:sldLayoutId id="2147483677" r:id="rId3"/>
    <p:sldLayoutId id="2147483700" r:id="rId4"/>
    <p:sldLayoutId id="2147483713" r:id="rId5"/>
    <p:sldLayoutId id="2147483697" r:id="rId6"/>
    <p:sldLayoutId id="2147483689" r:id="rId7"/>
    <p:sldLayoutId id="2147483678" r:id="rId8"/>
    <p:sldLayoutId id="2147483707" r:id="rId9"/>
    <p:sldLayoutId id="2147483679" r:id="rId10"/>
    <p:sldLayoutId id="2147483703" r:id="rId11"/>
    <p:sldLayoutId id="2147483704" r:id="rId12"/>
    <p:sldLayoutId id="2147483705" r:id="rId13"/>
    <p:sldLayoutId id="2147483690" r:id="rId14"/>
    <p:sldLayoutId id="2147483691" r:id="rId15"/>
    <p:sldLayoutId id="2147483692" r:id="rId16"/>
    <p:sldLayoutId id="2147483702" r:id="rId17"/>
    <p:sldLayoutId id="2147483680" r:id="rId18"/>
    <p:sldLayoutId id="2147483701" r:id="rId19"/>
    <p:sldLayoutId id="2147483712" r:id="rId20"/>
    <p:sldLayoutId id="2147483714" r:id="rId21"/>
    <p:sldLayoutId id="2147483706" r:id="rId22"/>
    <p:sldLayoutId id="2147483709" r:id="rId23"/>
    <p:sldLayoutId id="2147483710" r:id="rId24"/>
    <p:sldLayoutId id="2147483715" r:id="rId25"/>
  </p:sldLayoutIdLst>
  <p:txStyles>
    <p:title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p:titleStyle>
    <p:body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6" userDrawn="1">
          <p15:clr>
            <a:srgbClr val="F26B43"/>
          </p15:clr>
        </p15:guide>
        <p15:guide id="2" pos="8856" userDrawn="1">
          <p15:clr>
            <a:srgbClr val="F26B43"/>
          </p15:clr>
        </p15:guide>
        <p15:guide id="3" orient="horz" pos="10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emf"/><Relationship Id="rId7" Type="http://schemas.openxmlformats.org/officeDocument/2006/relationships/image" Target="../media/image69.svg"/><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image" Target="../media/image68.png"/><Relationship Id="rId11" Type="http://schemas.openxmlformats.org/officeDocument/2006/relationships/image" Target="../media/image73.svg"/><Relationship Id="rId5" Type="http://schemas.openxmlformats.org/officeDocument/2006/relationships/image" Target="../media/image67.sv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svg"/></Relationships>
</file>

<file path=ppt/slides/_rels/slide11.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66.png"/><Relationship Id="rId7" Type="http://schemas.openxmlformats.org/officeDocument/2006/relationships/image" Target="../media/image74.png"/><Relationship Id="rId2" Type="http://schemas.openxmlformats.org/officeDocument/2006/relationships/notesSlide" Target="../notesSlides/notesSlide11.xml"/><Relationship Id="rId1" Type="http://schemas.openxmlformats.org/officeDocument/2006/relationships/slideLayout" Target="../slideLayouts/slideLayout22.xml"/><Relationship Id="rId6" Type="http://schemas.openxmlformats.org/officeDocument/2006/relationships/image" Target="../media/image69.svg"/><Relationship Id="rId5" Type="http://schemas.openxmlformats.org/officeDocument/2006/relationships/image" Target="../media/image68.png"/><Relationship Id="rId10" Type="http://schemas.openxmlformats.org/officeDocument/2006/relationships/image" Target="../media/image77.svg"/><Relationship Id="rId4" Type="http://schemas.openxmlformats.org/officeDocument/2006/relationships/image" Target="../media/image67.svg"/><Relationship Id="rId9" Type="http://schemas.openxmlformats.org/officeDocument/2006/relationships/image" Target="../media/image7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svg"/><Relationship Id="rId26" Type="http://schemas.openxmlformats.org/officeDocument/2006/relationships/image" Target="../media/image50.svg"/><Relationship Id="rId21" Type="http://schemas.openxmlformats.org/officeDocument/2006/relationships/image" Target="../media/image45.png"/><Relationship Id="rId34" Type="http://schemas.openxmlformats.org/officeDocument/2006/relationships/image" Target="../media/image58.svg"/><Relationship Id="rId7" Type="http://schemas.openxmlformats.org/officeDocument/2006/relationships/image" Target="../media/image31.png"/><Relationship Id="rId12" Type="http://schemas.openxmlformats.org/officeDocument/2006/relationships/image" Target="../media/image36.sv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png"/><Relationship Id="rId38" Type="http://schemas.openxmlformats.org/officeDocument/2006/relationships/image" Target="../media/image62.svg"/><Relationship Id="rId2" Type="http://schemas.openxmlformats.org/officeDocument/2006/relationships/notesSlide" Target="../notesSlides/notesSlide12.xml"/><Relationship Id="rId16" Type="http://schemas.openxmlformats.org/officeDocument/2006/relationships/image" Target="../media/image40.svg"/><Relationship Id="rId20" Type="http://schemas.openxmlformats.org/officeDocument/2006/relationships/image" Target="../media/image44.svg"/><Relationship Id="rId29" Type="http://schemas.openxmlformats.org/officeDocument/2006/relationships/image" Target="../media/image53.png"/><Relationship Id="rId1" Type="http://schemas.openxmlformats.org/officeDocument/2006/relationships/slideLayout" Target="../slideLayouts/slideLayout22.xml"/><Relationship Id="rId6" Type="http://schemas.openxmlformats.org/officeDocument/2006/relationships/image" Target="../media/image30.svg"/><Relationship Id="rId11" Type="http://schemas.openxmlformats.org/officeDocument/2006/relationships/image" Target="../media/image35.png"/><Relationship Id="rId24" Type="http://schemas.openxmlformats.org/officeDocument/2006/relationships/image" Target="../media/image48.svg"/><Relationship Id="rId32" Type="http://schemas.openxmlformats.org/officeDocument/2006/relationships/image" Target="../media/image56.svg"/><Relationship Id="rId37" Type="http://schemas.openxmlformats.org/officeDocument/2006/relationships/image" Target="../media/image61.png"/><Relationship Id="rId5" Type="http://schemas.openxmlformats.org/officeDocument/2006/relationships/image" Target="../media/image29.png"/><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svg"/><Relationship Id="rId36" Type="http://schemas.openxmlformats.org/officeDocument/2006/relationships/image" Target="../media/image60.svg"/><Relationship Id="rId10" Type="http://schemas.openxmlformats.org/officeDocument/2006/relationships/image" Target="../media/image34.sv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svg"/><Relationship Id="rId22" Type="http://schemas.openxmlformats.org/officeDocument/2006/relationships/image" Target="../media/image46.svg"/><Relationship Id="rId27" Type="http://schemas.openxmlformats.org/officeDocument/2006/relationships/image" Target="../media/image51.png"/><Relationship Id="rId30" Type="http://schemas.openxmlformats.org/officeDocument/2006/relationships/image" Target="../media/image54.svg"/><Relationship Id="rId35" Type="http://schemas.openxmlformats.org/officeDocument/2006/relationships/image" Target="../media/image59.png"/><Relationship Id="rId8" Type="http://schemas.openxmlformats.org/officeDocument/2006/relationships/image" Target="../media/image32.svg"/><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4.xml"/><Relationship Id="rId1" Type="http://schemas.openxmlformats.org/officeDocument/2006/relationships/slideLayout" Target="../slideLayouts/slideLayout22.xml"/><Relationship Id="rId4" Type="http://schemas.openxmlformats.org/officeDocument/2006/relationships/image" Target="../media/image79.png"/></Relationships>
</file>

<file path=ppt/slides/_rels/slide1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22.xml"/><Relationship Id="rId4" Type="http://schemas.openxmlformats.org/officeDocument/2006/relationships/image" Target="../media/image81.png"/></Relationships>
</file>

<file path=ppt/slides/_rels/slide1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6.xml"/><Relationship Id="rId1" Type="http://schemas.openxmlformats.org/officeDocument/2006/relationships/slideLayout" Target="../slideLayouts/slideLayout22.xml"/><Relationship Id="rId6" Type="http://schemas.openxmlformats.org/officeDocument/2006/relationships/image" Target="../media/image85.png"/><Relationship Id="rId5" Type="http://schemas.openxmlformats.org/officeDocument/2006/relationships/image" Target="../media/image84.svg"/><Relationship Id="rId4" Type="http://schemas.openxmlformats.org/officeDocument/2006/relationships/image" Target="../media/image83.png"/></Relationships>
</file>

<file path=ppt/slides/_rels/slide18.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notesSlide" Target="../notesSlides/notesSlide17.xml"/><Relationship Id="rId1" Type="http://schemas.openxmlformats.org/officeDocument/2006/relationships/slideLayout" Target="../slideLayouts/slideLayout22.xml"/><Relationship Id="rId6" Type="http://schemas.openxmlformats.org/officeDocument/2006/relationships/image" Target="../media/image89.sv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svg"/><Relationship Id="rId9" Type="http://schemas.openxmlformats.org/officeDocument/2006/relationships/image" Target="../media/image92.png"/></Relationships>
</file>

<file path=ppt/slides/_rels/slide19.xml.rels><?xml version="1.0" encoding="UTF-8" standalone="yes"?>
<Relationships xmlns="http://schemas.openxmlformats.org/package/2006/relationships"><Relationship Id="rId8" Type="http://schemas.openxmlformats.org/officeDocument/2006/relationships/image" Target="../media/image101.sv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18.xml"/><Relationship Id="rId1" Type="http://schemas.openxmlformats.org/officeDocument/2006/relationships/slideLayout" Target="../slideLayouts/slideLayout22.xml"/><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97.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9.xml"/><Relationship Id="rId1" Type="http://schemas.openxmlformats.org/officeDocument/2006/relationships/slideLayout" Target="../slideLayouts/slideLayout22.xml"/><Relationship Id="rId4" Type="http://schemas.openxmlformats.org/officeDocument/2006/relationships/image" Target="../media/image103.png"/></Relationships>
</file>

<file path=ppt/slides/_rels/slide2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4.xml"/><Relationship Id="rId1" Type="http://schemas.openxmlformats.org/officeDocument/2006/relationships/slideLayout" Target="../slideLayouts/slideLayout22.xml"/><Relationship Id="rId5" Type="http://schemas.openxmlformats.org/officeDocument/2006/relationships/image" Target="../media/image110.png"/><Relationship Id="rId4" Type="http://schemas.openxmlformats.org/officeDocument/2006/relationships/image" Target="../media/image109.png"/></Relationships>
</file>

<file path=ppt/slides/_rels/slide26.xml.rels><?xml version="1.0" encoding="UTF-8" standalone="yes"?>
<Relationships xmlns="http://schemas.openxmlformats.org/package/2006/relationships"><Relationship Id="rId3" Type="http://schemas.openxmlformats.org/officeDocument/2006/relationships/image" Target="../media/image111.gif"/><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8.xml"/><Relationship Id="rId1" Type="http://schemas.openxmlformats.org/officeDocument/2006/relationships/slideLayout" Target="../slideLayouts/slideLayout22.xml"/><Relationship Id="rId4" Type="http://schemas.openxmlformats.org/officeDocument/2006/relationships/image" Target="../media/image1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jpeg"/><Relationship Id="rId3" Type="http://schemas.openxmlformats.org/officeDocument/2006/relationships/image" Target="../media/image68.png"/><Relationship Id="rId7" Type="http://schemas.openxmlformats.org/officeDocument/2006/relationships/image" Target="../media/image118.svg"/><Relationship Id="rId12" Type="http://schemas.openxmlformats.org/officeDocument/2006/relationships/image" Target="../media/image123.png"/><Relationship Id="rId2" Type="http://schemas.openxmlformats.org/officeDocument/2006/relationships/notesSlide" Target="../notesSlides/notesSlide31.xml"/><Relationship Id="rId1" Type="http://schemas.openxmlformats.org/officeDocument/2006/relationships/slideLayout" Target="../slideLayouts/slideLayout22.xml"/><Relationship Id="rId6" Type="http://schemas.openxmlformats.org/officeDocument/2006/relationships/image" Target="../media/image117.png"/><Relationship Id="rId11" Type="http://schemas.openxmlformats.org/officeDocument/2006/relationships/image" Target="../media/image122.svg"/><Relationship Id="rId5" Type="http://schemas.openxmlformats.org/officeDocument/2006/relationships/image" Target="../media/image116.tiff"/><Relationship Id="rId15" Type="http://schemas.openxmlformats.org/officeDocument/2006/relationships/image" Target="../media/image126.png"/><Relationship Id="rId10" Type="http://schemas.openxmlformats.org/officeDocument/2006/relationships/image" Target="../media/image121.png"/><Relationship Id="rId4" Type="http://schemas.openxmlformats.org/officeDocument/2006/relationships/image" Target="../media/image69.svg"/><Relationship Id="rId9" Type="http://schemas.openxmlformats.org/officeDocument/2006/relationships/image" Target="../media/image120.svg"/><Relationship Id="rId14" Type="http://schemas.openxmlformats.org/officeDocument/2006/relationships/image" Target="../media/image125.png"/></Relationships>
</file>

<file path=ppt/slides/_rels/slide3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16.tiff"/><Relationship Id="rId7" Type="http://schemas.openxmlformats.org/officeDocument/2006/relationships/image" Target="../media/image124.jpeg"/><Relationship Id="rId2" Type="http://schemas.openxmlformats.org/officeDocument/2006/relationships/notesSlide" Target="../notesSlides/notesSlide35.xml"/><Relationship Id="rId1" Type="http://schemas.openxmlformats.org/officeDocument/2006/relationships/slideLayout" Target="../slideLayouts/slideLayout22.xml"/><Relationship Id="rId6" Type="http://schemas.openxmlformats.org/officeDocument/2006/relationships/image" Target="../media/image123.png"/><Relationship Id="rId5" Type="http://schemas.openxmlformats.org/officeDocument/2006/relationships/image" Target="../media/image118.svg"/><Relationship Id="rId4" Type="http://schemas.openxmlformats.org/officeDocument/2006/relationships/image" Target="../media/image117.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am29d/cdk-serverless-demo" TargetMode="External"/><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tiff"/><Relationship Id="rId13" Type="http://schemas.openxmlformats.org/officeDocument/2006/relationships/image" Target="../media/image17.svg"/><Relationship Id="rId3" Type="http://schemas.openxmlformats.org/officeDocument/2006/relationships/image" Target="../media/image8.png"/><Relationship Id="rId7" Type="http://schemas.openxmlformats.org/officeDocument/2006/relationships/image" Target="../media/image11.tiff"/><Relationship Id="rId12" Type="http://schemas.openxmlformats.org/officeDocument/2006/relationships/image" Target="../media/image16.png"/><Relationship Id="rId2" Type="http://schemas.openxmlformats.org/officeDocument/2006/relationships/notesSlide" Target="../notesSlides/notesSlide7.xml"/><Relationship Id="rId16" Type="http://schemas.openxmlformats.org/officeDocument/2006/relationships/image" Target="../media/image20.png"/><Relationship Id="rId1" Type="http://schemas.openxmlformats.org/officeDocument/2006/relationships/slideLayout" Target="../slideLayouts/slideLayout22.xml"/><Relationship Id="rId6" Type="http://schemas.openxmlformats.org/officeDocument/2006/relationships/image" Target="../media/image10.tiff"/><Relationship Id="rId11" Type="http://schemas.openxmlformats.org/officeDocument/2006/relationships/image" Target="../media/image15.svg"/><Relationship Id="rId5" Type="http://schemas.openxmlformats.org/officeDocument/2006/relationships/image" Target="../media/image9.tiff"/><Relationship Id="rId15" Type="http://schemas.openxmlformats.org/officeDocument/2006/relationships/image" Target="../media/image19.svg"/><Relationship Id="rId10" Type="http://schemas.openxmlformats.org/officeDocument/2006/relationships/image" Target="../media/image14.png"/><Relationship Id="rId4" Type="http://schemas.microsoft.com/office/2007/relationships/hdphoto" Target="../media/hdphoto1.wdp"/><Relationship Id="rId9" Type="http://schemas.openxmlformats.org/officeDocument/2006/relationships/image" Target="../media/image13.tiff"/><Relationship Id="rId14" Type="http://schemas.openxmlformats.org/officeDocument/2006/relationships/image" Target="../media/image18.png"/></Relationships>
</file>

<file path=ppt/slides/_rels/slide8.xml.rels><?xml version="1.0" encoding="UTF-8" standalone="yes"?>
<Relationships xmlns="http://schemas.openxmlformats.org/package/2006/relationships"><Relationship Id="rId13" Type="http://schemas.openxmlformats.org/officeDocument/2006/relationships/image" Target="../media/image31.png"/><Relationship Id="rId18" Type="http://schemas.openxmlformats.org/officeDocument/2006/relationships/image" Target="../media/image36.svg"/><Relationship Id="rId26" Type="http://schemas.openxmlformats.org/officeDocument/2006/relationships/image" Target="../media/image44.svg"/><Relationship Id="rId39" Type="http://schemas.openxmlformats.org/officeDocument/2006/relationships/image" Target="../media/image57.png"/><Relationship Id="rId21" Type="http://schemas.openxmlformats.org/officeDocument/2006/relationships/image" Target="../media/image39.png"/><Relationship Id="rId34" Type="http://schemas.openxmlformats.org/officeDocument/2006/relationships/image" Target="../media/image52.svg"/><Relationship Id="rId42" Type="http://schemas.openxmlformats.org/officeDocument/2006/relationships/image" Target="../media/image60.svg"/><Relationship Id="rId7" Type="http://schemas.openxmlformats.org/officeDocument/2006/relationships/image" Target="../media/image25.png"/><Relationship Id="rId2" Type="http://schemas.openxmlformats.org/officeDocument/2006/relationships/notesSlide" Target="../notesSlides/notesSlide8.xml"/><Relationship Id="rId16" Type="http://schemas.openxmlformats.org/officeDocument/2006/relationships/image" Target="../media/image34.svg"/><Relationship Id="rId29" Type="http://schemas.openxmlformats.org/officeDocument/2006/relationships/image" Target="../media/image47.png"/><Relationship Id="rId1" Type="http://schemas.openxmlformats.org/officeDocument/2006/relationships/slideLayout" Target="../slideLayouts/slideLayout22.xml"/><Relationship Id="rId6" Type="http://schemas.openxmlformats.org/officeDocument/2006/relationships/image" Target="../media/image24.svg"/><Relationship Id="rId11" Type="http://schemas.openxmlformats.org/officeDocument/2006/relationships/image" Target="../media/image29.png"/><Relationship Id="rId24" Type="http://schemas.openxmlformats.org/officeDocument/2006/relationships/image" Target="../media/image42.svg"/><Relationship Id="rId32" Type="http://schemas.openxmlformats.org/officeDocument/2006/relationships/image" Target="../media/image50.svg"/><Relationship Id="rId37" Type="http://schemas.openxmlformats.org/officeDocument/2006/relationships/image" Target="../media/image55.png"/><Relationship Id="rId40" Type="http://schemas.openxmlformats.org/officeDocument/2006/relationships/image" Target="../media/image58.svg"/><Relationship Id="rId45" Type="http://schemas.openxmlformats.org/officeDocument/2006/relationships/image" Target="../media/image63.png"/><Relationship Id="rId5" Type="http://schemas.openxmlformats.org/officeDocument/2006/relationships/image" Target="../media/image23.png"/><Relationship Id="rId15" Type="http://schemas.openxmlformats.org/officeDocument/2006/relationships/image" Target="../media/image33.png"/><Relationship Id="rId23" Type="http://schemas.openxmlformats.org/officeDocument/2006/relationships/image" Target="../media/image41.png"/><Relationship Id="rId28" Type="http://schemas.openxmlformats.org/officeDocument/2006/relationships/image" Target="../media/image46.svg"/><Relationship Id="rId36" Type="http://schemas.openxmlformats.org/officeDocument/2006/relationships/image" Target="../media/image54.svg"/><Relationship Id="rId10" Type="http://schemas.openxmlformats.org/officeDocument/2006/relationships/image" Target="../media/image28.svg"/><Relationship Id="rId19" Type="http://schemas.openxmlformats.org/officeDocument/2006/relationships/image" Target="../media/image37.png"/><Relationship Id="rId31" Type="http://schemas.openxmlformats.org/officeDocument/2006/relationships/image" Target="../media/image49.png"/><Relationship Id="rId44" Type="http://schemas.openxmlformats.org/officeDocument/2006/relationships/image" Target="../media/image62.sv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svg"/><Relationship Id="rId22" Type="http://schemas.openxmlformats.org/officeDocument/2006/relationships/image" Target="../media/image40.svg"/><Relationship Id="rId27" Type="http://schemas.openxmlformats.org/officeDocument/2006/relationships/image" Target="../media/image45.png"/><Relationship Id="rId30" Type="http://schemas.openxmlformats.org/officeDocument/2006/relationships/image" Target="../media/image48.svg"/><Relationship Id="rId35" Type="http://schemas.openxmlformats.org/officeDocument/2006/relationships/image" Target="../media/image53.png"/><Relationship Id="rId43" Type="http://schemas.openxmlformats.org/officeDocument/2006/relationships/image" Target="../media/image61.png"/><Relationship Id="rId8" Type="http://schemas.openxmlformats.org/officeDocument/2006/relationships/image" Target="../media/image26.svg"/><Relationship Id="rId3" Type="http://schemas.openxmlformats.org/officeDocument/2006/relationships/image" Target="../media/image21.png"/><Relationship Id="rId12" Type="http://schemas.openxmlformats.org/officeDocument/2006/relationships/image" Target="../media/image30.svg"/><Relationship Id="rId17" Type="http://schemas.openxmlformats.org/officeDocument/2006/relationships/image" Target="../media/image35.png"/><Relationship Id="rId25" Type="http://schemas.openxmlformats.org/officeDocument/2006/relationships/image" Target="../media/image43.png"/><Relationship Id="rId33" Type="http://schemas.openxmlformats.org/officeDocument/2006/relationships/image" Target="../media/image51.png"/><Relationship Id="rId38" Type="http://schemas.openxmlformats.org/officeDocument/2006/relationships/image" Target="../media/image56.svg"/><Relationship Id="rId20" Type="http://schemas.openxmlformats.org/officeDocument/2006/relationships/image" Target="../media/image38.svg"/><Relationship Id="rId41" Type="http://schemas.openxmlformats.org/officeDocument/2006/relationships/image" Target="../media/image59.png"/></Relationships>
</file>

<file path=ppt/slides/_rels/slide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0934563" y="4110237"/>
            <a:ext cx="2732787" cy="2621498"/>
          </a:xfrm>
          <a:prstGeom prst="rect">
            <a:avLst/>
          </a:prstGeom>
        </p:spPr>
      </p:pic>
      <p:sp>
        <p:nvSpPr>
          <p:cNvPr id="2" name="Title 1"/>
          <p:cNvSpPr>
            <a:spLocks noGrp="1"/>
          </p:cNvSpPr>
          <p:nvPr>
            <p:ph type="title"/>
          </p:nvPr>
        </p:nvSpPr>
        <p:spPr>
          <a:xfrm>
            <a:off x="538865" y="4018797"/>
            <a:ext cx="8349106" cy="873186"/>
          </a:xfrm>
        </p:spPr>
        <p:txBody>
          <a:bodyPr/>
          <a:lstStyle/>
          <a:p>
            <a:r>
              <a:rPr lang="en-US" sz="3200" dirty="0"/>
              <a:t>Subscribe to this deck! </a:t>
            </a:r>
          </a:p>
        </p:txBody>
      </p:sp>
      <p:sp>
        <p:nvSpPr>
          <p:cNvPr id="3" name="Content Placeholder 2"/>
          <p:cNvSpPr>
            <a:spLocks noGrp="1"/>
          </p:cNvSpPr>
          <p:nvPr>
            <p:ph sz="half" idx="1"/>
          </p:nvPr>
        </p:nvSpPr>
        <p:spPr>
          <a:xfrm>
            <a:off x="540028" y="4689127"/>
            <a:ext cx="8347941" cy="2459334"/>
          </a:xfrm>
        </p:spPr>
        <p:txBody>
          <a:bodyPr>
            <a:normAutofit/>
          </a:bodyPr>
          <a:lstStyle/>
          <a:p>
            <a:r>
              <a:rPr lang="en-US" sz="2000" dirty="0">
                <a:ea typeface="+mj-ea"/>
              </a:rPr>
              <a:t>Please use the “Bookmark” function in Highspot to be alerted to of updates. Hide this slide before presenting.</a:t>
            </a:r>
          </a:p>
        </p:txBody>
      </p:sp>
      <p:sp>
        <p:nvSpPr>
          <p:cNvPr id="7" name="Rectangle 6"/>
          <p:cNvSpPr/>
          <p:nvPr/>
        </p:nvSpPr>
        <p:spPr>
          <a:xfrm>
            <a:off x="0" y="0"/>
            <a:ext cx="14630400" cy="82296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defRPr/>
            </a:pPr>
            <a:endParaRPr lang="en-US" sz="2160" dirty="0">
              <a:solidFill>
                <a:prstClr val="white"/>
              </a:solidFill>
              <a:latin typeface="Calibri" panose="020F0502020204030204"/>
            </a:endParaRPr>
          </a:p>
        </p:txBody>
      </p:sp>
      <p:sp>
        <p:nvSpPr>
          <p:cNvPr id="8" name="Title 1"/>
          <p:cNvSpPr txBox="1">
            <a:spLocks/>
          </p:cNvSpPr>
          <p:nvPr/>
        </p:nvSpPr>
        <p:spPr>
          <a:xfrm>
            <a:off x="2813096" y="6775468"/>
            <a:ext cx="9004208" cy="1051979"/>
          </a:xfrm>
          <a:prstGeom prst="rect">
            <a:avLst/>
          </a:prstGeom>
        </p:spPr>
        <p:txBody>
          <a:bodyPr vert="horz" lIns="109728" tIns="54864" rIns="109728" bIns="54864" rtlCol="0" anchor="ctr">
            <a:normAutofit/>
          </a:bodyPr>
          <a:lstStyle>
            <a:lvl1pPr algn="l" defTabSz="914400" rtl="0" eaLnBrk="1" latinLnBrk="0" hangingPunct="1">
              <a:lnSpc>
                <a:spcPct val="90000"/>
              </a:lnSpc>
              <a:spcBef>
                <a:spcPct val="0"/>
              </a:spcBef>
              <a:buNone/>
              <a:defRPr sz="3600" b="0" kern="1200">
                <a:solidFill>
                  <a:srgbClr val="232F3E"/>
                </a:solidFill>
                <a:latin typeface="Amazon Ember" charset="0"/>
                <a:ea typeface="Amazon Ember" charset="0"/>
                <a:cs typeface="Amazon Ember" charset="0"/>
              </a:defRPr>
            </a:lvl1pPr>
          </a:lstStyle>
          <a:p>
            <a:pPr algn="ctr" defTabSz="1097280">
              <a:defRPr/>
            </a:pPr>
            <a:r>
              <a:rPr lang="en-US" sz="2880" dirty="0">
                <a:solidFill>
                  <a:srgbClr val="FF0000"/>
                </a:solidFill>
              </a:rPr>
              <a:t>DO NOT PRESENT THIS SLIDE</a:t>
            </a:r>
          </a:p>
        </p:txBody>
      </p:sp>
      <p:sp>
        <p:nvSpPr>
          <p:cNvPr id="9" name="5-Point Star 8">
            <a:extLst>
              <a:ext uri="{FF2B5EF4-FFF2-40B4-BE49-F238E27FC236}">
                <a16:creationId xmlns:a16="http://schemas.microsoft.com/office/drawing/2014/main" id="{1A65B875-BFDA-3A4E-BB14-A560EEAD12A5}"/>
              </a:ext>
            </a:extLst>
          </p:cNvPr>
          <p:cNvSpPr/>
          <p:nvPr/>
        </p:nvSpPr>
        <p:spPr>
          <a:xfrm>
            <a:off x="666453" y="2578674"/>
            <a:ext cx="598882" cy="598882"/>
          </a:xfrm>
          <a:prstGeom prst="star5">
            <a:avLst/>
          </a:prstGeom>
          <a:solidFill>
            <a:srgbClr val="394452"/>
          </a:solid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13">
              <a:defRPr/>
            </a:pPr>
            <a:endParaRPr lang="en-US" sz="2118" dirty="0">
              <a:solidFill>
                <a:srgbClr val="FFFFFF"/>
              </a:solidFill>
              <a:latin typeface="Arial"/>
            </a:endParaRPr>
          </a:p>
        </p:txBody>
      </p:sp>
      <p:sp>
        <p:nvSpPr>
          <p:cNvPr id="10" name="5-Point Star 9">
            <a:extLst>
              <a:ext uri="{FF2B5EF4-FFF2-40B4-BE49-F238E27FC236}">
                <a16:creationId xmlns:a16="http://schemas.microsoft.com/office/drawing/2014/main" id="{586323C2-9B8D-994C-9D69-A22336D11AF3}"/>
              </a:ext>
            </a:extLst>
          </p:cNvPr>
          <p:cNvSpPr/>
          <p:nvPr/>
        </p:nvSpPr>
        <p:spPr>
          <a:xfrm>
            <a:off x="1610077" y="2578674"/>
            <a:ext cx="598882" cy="598882"/>
          </a:xfrm>
          <a:prstGeom prst="star5">
            <a:avLst/>
          </a:prstGeom>
          <a:solidFill>
            <a:srgbClr val="394452"/>
          </a:solid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13">
              <a:defRPr/>
            </a:pPr>
            <a:endParaRPr lang="en-US" sz="2118" dirty="0">
              <a:solidFill>
                <a:srgbClr val="FFFFFF"/>
              </a:solidFill>
              <a:latin typeface="Arial"/>
            </a:endParaRPr>
          </a:p>
        </p:txBody>
      </p:sp>
      <p:sp>
        <p:nvSpPr>
          <p:cNvPr id="11" name="5-Point Star 10">
            <a:extLst>
              <a:ext uri="{FF2B5EF4-FFF2-40B4-BE49-F238E27FC236}">
                <a16:creationId xmlns:a16="http://schemas.microsoft.com/office/drawing/2014/main" id="{078AD00C-1E32-824D-8D13-255CE184D919}"/>
              </a:ext>
            </a:extLst>
          </p:cNvPr>
          <p:cNvSpPr/>
          <p:nvPr/>
        </p:nvSpPr>
        <p:spPr>
          <a:xfrm>
            <a:off x="3497327" y="2578674"/>
            <a:ext cx="598882" cy="598882"/>
          </a:xfrm>
          <a:prstGeom prst="star5">
            <a:avLst/>
          </a:prstGeom>
          <a:solidFill>
            <a:srgbClr val="394452"/>
          </a:solid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13">
              <a:defRPr/>
            </a:pPr>
            <a:endParaRPr lang="en-US" sz="2118" dirty="0">
              <a:solidFill>
                <a:srgbClr val="FFFFFF"/>
              </a:solidFill>
              <a:latin typeface="Arial"/>
            </a:endParaRPr>
          </a:p>
        </p:txBody>
      </p:sp>
      <p:sp>
        <p:nvSpPr>
          <p:cNvPr id="12" name="5-Point Star 11">
            <a:extLst>
              <a:ext uri="{FF2B5EF4-FFF2-40B4-BE49-F238E27FC236}">
                <a16:creationId xmlns:a16="http://schemas.microsoft.com/office/drawing/2014/main" id="{FCC92C4E-071E-DC46-B20C-90D661F18A17}"/>
              </a:ext>
            </a:extLst>
          </p:cNvPr>
          <p:cNvSpPr/>
          <p:nvPr/>
        </p:nvSpPr>
        <p:spPr>
          <a:xfrm>
            <a:off x="4440951" y="2578674"/>
            <a:ext cx="598882" cy="598882"/>
          </a:xfrm>
          <a:prstGeom prst="star5">
            <a:avLst/>
          </a:prstGeom>
          <a:solidFill>
            <a:srgbClr val="394452"/>
          </a:solid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13">
              <a:defRPr/>
            </a:pPr>
            <a:endParaRPr lang="en-US" sz="2118" dirty="0">
              <a:solidFill>
                <a:srgbClr val="FFFFFF"/>
              </a:solidFill>
              <a:latin typeface="Arial"/>
            </a:endParaRPr>
          </a:p>
        </p:txBody>
      </p:sp>
      <p:sp>
        <p:nvSpPr>
          <p:cNvPr id="13" name="5-Point Star 12">
            <a:extLst>
              <a:ext uri="{FF2B5EF4-FFF2-40B4-BE49-F238E27FC236}">
                <a16:creationId xmlns:a16="http://schemas.microsoft.com/office/drawing/2014/main" id="{43713B87-9F5D-E548-8C1A-B836C976C6F6}"/>
              </a:ext>
            </a:extLst>
          </p:cNvPr>
          <p:cNvSpPr/>
          <p:nvPr/>
        </p:nvSpPr>
        <p:spPr>
          <a:xfrm>
            <a:off x="2553703" y="2578674"/>
            <a:ext cx="598882" cy="598882"/>
          </a:xfrm>
          <a:prstGeom prst="star5">
            <a:avLst/>
          </a:prstGeom>
          <a:solidFill>
            <a:srgbClr val="394452"/>
          </a:solid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13">
              <a:defRPr/>
            </a:pPr>
            <a:endParaRPr lang="en-US" sz="2118" dirty="0">
              <a:solidFill>
                <a:srgbClr val="FFFFFF"/>
              </a:solidFill>
              <a:latin typeface="Arial"/>
            </a:endParaRPr>
          </a:p>
        </p:txBody>
      </p:sp>
      <p:sp>
        <p:nvSpPr>
          <p:cNvPr id="14" name="Title 17">
            <a:extLst>
              <a:ext uri="{FF2B5EF4-FFF2-40B4-BE49-F238E27FC236}">
                <a16:creationId xmlns:a16="http://schemas.microsoft.com/office/drawing/2014/main" id="{D494AAA4-3BD1-4047-A1DC-F2462386CEBC}"/>
              </a:ext>
            </a:extLst>
          </p:cNvPr>
          <p:cNvSpPr txBox="1">
            <a:spLocks/>
          </p:cNvSpPr>
          <p:nvPr/>
        </p:nvSpPr>
        <p:spPr>
          <a:xfrm>
            <a:off x="538863" y="622631"/>
            <a:ext cx="13128486" cy="873186"/>
          </a:xfrm>
          <a:prstGeom prst="rect">
            <a:avLst/>
          </a:prstGeom>
        </p:spPr>
        <p:txBody>
          <a:bodyPr vert="horz" lIns="91440" tIns="45720" rIns="91440" bIns="45720" rtlCol="0" anchor="t">
            <a:noAutofit/>
          </a:bodyPr>
          <a:lstStyle>
            <a:lvl1pPr algn="l" defTabSz="731520" rtl="0" eaLnBrk="1" latinLnBrk="0" hangingPunct="1">
              <a:spcBef>
                <a:spcPct val="0"/>
              </a:spcBef>
              <a:buNone/>
              <a:defRPr sz="3840" b="1" i="0" kern="1200">
                <a:solidFill>
                  <a:schemeClr val="bg1"/>
                </a:solidFill>
                <a:latin typeface="Amazon Ember Regular" charset="0"/>
                <a:ea typeface="+mj-ea"/>
                <a:cs typeface="Amazon Ember Regular" charset="0"/>
              </a:defRPr>
            </a:lvl1pPr>
          </a:lstStyle>
          <a:p>
            <a:pPr>
              <a:defRPr/>
            </a:pPr>
            <a:r>
              <a:rPr lang="en-US" sz="3600" dirty="0">
                <a:solidFill>
                  <a:srgbClr val="FFFFFF"/>
                </a:solidFill>
              </a:rPr>
              <a:t>Welcome to the AWS CDK First Call Deck.</a:t>
            </a:r>
          </a:p>
          <a:p>
            <a:pPr>
              <a:defRPr/>
            </a:pPr>
            <a:r>
              <a:rPr lang="en-US" sz="3600" dirty="0">
                <a:solidFill>
                  <a:srgbClr val="FFFFFF"/>
                </a:solidFill>
              </a:rPr>
              <a:t>Please review and rate this presentation:</a:t>
            </a:r>
          </a:p>
        </p:txBody>
      </p:sp>
      <p:sp>
        <p:nvSpPr>
          <p:cNvPr id="15" name="Title 17">
            <a:extLst>
              <a:ext uri="{FF2B5EF4-FFF2-40B4-BE49-F238E27FC236}">
                <a16:creationId xmlns:a16="http://schemas.microsoft.com/office/drawing/2014/main" id="{94B59AF2-C79F-F748-9333-E95EA0051F5E}"/>
              </a:ext>
            </a:extLst>
          </p:cNvPr>
          <p:cNvSpPr txBox="1">
            <a:spLocks/>
          </p:cNvSpPr>
          <p:nvPr/>
        </p:nvSpPr>
        <p:spPr>
          <a:xfrm>
            <a:off x="538863" y="1970570"/>
            <a:ext cx="13128486" cy="873186"/>
          </a:xfrm>
          <a:prstGeom prst="rect">
            <a:avLst/>
          </a:prstGeom>
        </p:spPr>
        <p:txBody>
          <a:bodyPr vert="horz" lIns="91440" tIns="45720" rIns="91440" bIns="45720" rtlCol="0" anchor="t">
            <a:noAutofit/>
          </a:bodyPr>
          <a:lstStyle>
            <a:lvl1pPr algn="l" defTabSz="731520" rtl="0" eaLnBrk="1" latinLnBrk="0" hangingPunct="1">
              <a:spcBef>
                <a:spcPct val="0"/>
              </a:spcBef>
              <a:buNone/>
              <a:defRPr sz="3840" b="1" i="0" kern="1200">
                <a:solidFill>
                  <a:schemeClr val="bg1"/>
                </a:solidFill>
                <a:latin typeface="Amazon Ember Regular" charset="0"/>
                <a:ea typeface="+mj-ea"/>
                <a:cs typeface="Amazon Ember Regular" charset="0"/>
              </a:defRPr>
            </a:lvl1pPr>
          </a:lstStyle>
          <a:p>
            <a:pPr>
              <a:defRPr/>
            </a:pPr>
            <a:r>
              <a:rPr lang="en-US" sz="2000" b="0" dirty="0">
                <a:solidFill>
                  <a:srgbClr val="FFFFFF"/>
                </a:solidFill>
              </a:rPr>
              <a:t>Click on the star rating below in Highspot or presentation mode.</a:t>
            </a:r>
          </a:p>
        </p:txBody>
      </p:sp>
    </p:spTree>
    <p:extLst>
      <p:ext uri="{BB962C8B-B14F-4D97-AF65-F5344CB8AC3E}">
        <p14:creationId xmlns:p14="http://schemas.microsoft.com/office/powerpoint/2010/main" val="1124782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0984B-A2B3-8241-9939-81E858109FDD}"/>
              </a:ext>
            </a:extLst>
          </p:cNvPr>
          <p:cNvSpPr>
            <a:spLocks noGrp="1"/>
          </p:cNvSpPr>
          <p:nvPr>
            <p:ph type="title"/>
          </p:nvPr>
        </p:nvSpPr>
        <p:spPr/>
        <p:txBody>
          <a:bodyPr/>
          <a:lstStyle/>
          <a:p>
            <a:r>
              <a:rPr lang="en-DE" dirty="0"/>
              <a:t>Development Workflow</a:t>
            </a:r>
          </a:p>
        </p:txBody>
      </p:sp>
      <p:grpSp>
        <p:nvGrpSpPr>
          <p:cNvPr id="41" name="Group 40">
            <a:extLst>
              <a:ext uri="{FF2B5EF4-FFF2-40B4-BE49-F238E27FC236}">
                <a16:creationId xmlns:a16="http://schemas.microsoft.com/office/drawing/2014/main" id="{68892954-D58A-A845-AE8F-48082AD55E7C}"/>
              </a:ext>
            </a:extLst>
          </p:cNvPr>
          <p:cNvGrpSpPr/>
          <p:nvPr/>
        </p:nvGrpSpPr>
        <p:grpSpPr>
          <a:xfrm>
            <a:off x="3299471" y="2807042"/>
            <a:ext cx="2286000" cy="2286000"/>
            <a:chOff x="3299471" y="2807042"/>
            <a:chExt cx="2286000" cy="2286000"/>
          </a:xfrm>
        </p:grpSpPr>
        <p:sp>
          <p:nvSpPr>
            <p:cNvPr id="5" name="Rounded Rectangle 4">
              <a:extLst>
                <a:ext uri="{FF2B5EF4-FFF2-40B4-BE49-F238E27FC236}">
                  <a16:creationId xmlns:a16="http://schemas.microsoft.com/office/drawing/2014/main" id="{FC3D4804-ACC4-6F4E-B2E3-38BA4FD87BCE}"/>
                </a:ext>
              </a:extLst>
            </p:cNvPr>
            <p:cNvSpPr/>
            <p:nvPr/>
          </p:nvSpPr>
          <p:spPr>
            <a:xfrm>
              <a:off x="3299471" y="2807042"/>
              <a:ext cx="2286000" cy="2286000"/>
            </a:xfrm>
            <a:prstGeom prst="roundRect">
              <a:avLst>
                <a:gd name="adj" fmla="val 3414"/>
              </a:avLst>
            </a:prstGeom>
            <a:solidFill>
              <a:schemeClr val="accent3">
                <a:lumMod val="50000"/>
              </a:schemeClr>
            </a:solidFill>
            <a:ln>
              <a:solidFill>
                <a:schemeClr val="bg2">
                  <a:lumMod val="75000"/>
                  <a:lumOff val="2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dirty="0"/>
            </a:p>
          </p:txBody>
        </p:sp>
        <p:grpSp>
          <p:nvGrpSpPr>
            <p:cNvPr id="9" name="Group 8">
              <a:extLst>
                <a:ext uri="{FF2B5EF4-FFF2-40B4-BE49-F238E27FC236}">
                  <a16:creationId xmlns:a16="http://schemas.microsoft.com/office/drawing/2014/main" id="{3C93571A-D285-BD42-8CA3-2A5C0C70EB63}"/>
                </a:ext>
              </a:extLst>
            </p:cNvPr>
            <p:cNvGrpSpPr/>
            <p:nvPr/>
          </p:nvGrpSpPr>
          <p:grpSpPr>
            <a:xfrm>
              <a:off x="3992571" y="3504809"/>
              <a:ext cx="922047" cy="1071494"/>
              <a:chOff x="13288721" y="544719"/>
              <a:chExt cx="922047" cy="1071494"/>
            </a:xfrm>
          </p:grpSpPr>
          <p:pic>
            <p:nvPicPr>
              <p:cNvPr id="7" name="Picture 6">
                <a:extLst>
                  <a:ext uri="{FF2B5EF4-FFF2-40B4-BE49-F238E27FC236}">
                    <a16:creationId xmlns:a16="http://schemas.microsoft.com/office/drawing/2014/main" id="{FEE3729A-931F-9849-9354-F5B1F1C6318A}"/>
                  </a:ext>
                </a:extLst>
              </p:cNvPr>
              <p:cNvPicPr>
                <a:picLocks noChangeAspect="1"/>
              </p:cNvPicPr>
              <p:nvPr/>
            </p:nvPicPr>
            <p:blipFill>
              <a:blip r:embed="rId3"/>
              <a:stretch>
                <a:fillRect/>
              </a:stretch>
            </p:blipFill>
            <p:spPr>
              <a:xfrm>
                <a:off x="13407252" y="544719"/>
                <a:ext cx="684986" cy="684986"/>
              </a:xfrm>
              <a:prstGeom prst="rect">
                <a:avLst/>
              </a:prstGeom>
            </p:spPr>
          </p:pic>
          <p:sp>
            <p:nvSpPr>
              <p:cNvPr id="8" name="TextBox 7">
                <a:extLst>
                  <a:ext uri="{FF2B5EF4-FFF2-40B4-BE49-F238E27FC236}">
                    <a16:creationId xmlns:a16="http://schemas.microsoft.com/office/drawing/2014/main" id="{3465FE40-714B-BD46-971A-0BEE3B9D7A64}"/>
                  </a:ext>
                </a:extLst>
              </p:cNvPr>
              <p:cNvSpPr txBox="1"/>
              <p:nvPr/>
            </p:nvSpPr>
            <p:spPr>
              <a:xfrm>
                <a:off x="13288721" y="1277659"/>
                <a:ext cx="922047" cy="338554"/>
              </a:xfrm>
              <a:prstGeom prst="rect">
                <a:avLst/>
              </a:prstGeom>
              <a:noFill/>
            </p:spPr>
            <p:txBody>
              <a:bodyPr wrap="none" rtlCol="0">
                <a:spAutoFit/>
              </a:bodyPr>
              <a:lstStyle/>
              <a:p>
                <a:pPr algn="l"/>
                <a:r>
                  <a:rPr lang="en-DE" sz="1600" dirty="0">
                    <a:latin typeface="Amazon Ember" panose="020B0603020204020204" pitchFamily="34" charset="0"/>
                    <a:ea typeface="Amazon Ember" panose="020B0603020204020204" pitchFamily="34" charset="0"/>
                    <a:cs typeface="Amazon Ember" panose="020B0603020204020204" pitchFamily="34" charset="0"/>
                  </a:rPr>
                  <a:t>CDK CLI</a:t>
                </a:r>
              </a:p>
            </p:txBody>
          </p:sp>
        </p:grpSp>
      </p:grpSp>
      <p:grpSp>
        <p:nvGrpSpPr>
          <p:cNvPr id="43" name="Group 42">
            <a:extLst>
              <a:ext uri="{FF2B5EF4-FFF2-40B4-BE49-F238E27FC236}">
                <a16:creationId xmlns:a16="http://schemas.microsoft.com/office/drawing/2014/main" id="{5477C396-4BED-F746-B4C0-10F1DC16E843}"/>
              </a:ext>
            </a:extLst>
          </p:cNvPr>
          <p:cNvGrpSpPr/>
          <p:nvPr/>
        </p:nvGrpSpPr>
        <p:grpSpPr>
          <a:xfrm>
            <a:off x="8984764" y="2807042"/>
            <a:ext cx="2286000" cy="2286000"/>
            <a:chOff x="8984764" y="2807042"/>
            <a:chExt cx="2286000" cy="2286000"/>
          </a:xfrm>
        </p:grpSpPr>
        <p:sp>
          <p:nvSpPr>
            <p:cNvPr id="6" name="Rounded Rectangle 5">
              <a:extLst>
                <a:ext uri="{FF2B5EF4-FFF2-40B4-BE49-F238E27FC236}">
                  <a16:creationId xmlns:a16="http://schemas.microsoft.com/office/drawing/2014/main" id="{9DEFDA2E-9EC6-D341-9E8E-3B930445D3DD}"/>
                </a:ext>
              </a:extLst>
            </p:cNvPr>
            <p:cNvSpPr/>
            <p:nvPr/>
          </p:nvSpPr>
          <p:spPr>
            <a:xfrm>
              <a:off x="8984764" y="2807042"/>
              <a:ext cx="2286000" cy="2286000"/>
            </a:xfrm>
            <a:prstGeom prst="roundRect">
              <a:avLst>
                <a:gd name="adj" fmla="val 3414"/>
              </a:avLst>
            </a:prstGeom>
            <a:solidFill>
              <a:schemeClr val="accent3">
                <a:lumMod val="50000"/>
              </a:schemeClr>
            </a:solidFill>
            <a:ln>
              <a:solidFill>
                <a:schemeClr val="bg2">
                  <a:lumMod val="75000"/>
                  <a:lumOff val="2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dirty="0"/>
            </a:p>
          </p:txBody>
        </p:sp>
        <p:grpSp>
          <p:nvGrpSpPr>
            <p:cNvPr id="16" name="Group 15">
              <a:extLst>
                <a:ext uri="{FF2B5EF4-FFF2-40B4-BE49-F238E27FC236}">
                  <a16:creationId xmlns:a16="http://schemas.microsoft.com/office/drawing/2014/main" id="{D192708D-C0F9-0C49-BCBB-B18E7426DD1C}"/>
                </a:ext>
              </a:extLst>
            </p:cNvPr>
            <p:cNvGrpSpPr/>
            <p:nvPr/>
          </p:nvGrpSpPr>
          <p:grpSpPr>
            <a:xfrm>
              <a:off x="8984764" y="3524766"/>
              <a:ext cx="2286000" cy="1086883"/>
              <a:chOff x="6579221" y="1257143"/>
              <a:chExt cx="2301904" cy="1086883"/>
            </a:xfrm>
          </p:grpSpPr>
          <p:sp>
            <p:nvSpPr>
              <p:cNvPr id="14" name="TextBox 13">
                <a:extLst>
                  <a:ext uri="{FF2B5EF4-FFF2-40B4-BE49-F238E27FC236}">
                    <a16:creationId xmlns:a16="http://schemas.microsoft.com/office/drawing/2014/main" id="{634B4618-3BBA-3B4C-BA19-0EF07B067171}"/>
                  </a:ext>
                </a:extLst>
              </p:cNvPr>
              <p:cNvSpPr txBox="1"/>
              <p:nvPr/>
            </p:nvSpPr>
            <p:spPr>
              <a:xfrm>
                <a:off x="6579221" y="2005472"/>
                <a:ext cx="2301904" cy="338554"/>
              </a:xfrm>
              <a:prstGeom prst="rect">
                <a:avLst/>
              </a:prstGeom>
              <a:noFill/>
            </p:spPr>
            <p:txBody>
              <a:bodyPr wrap="square" rtlCol="0">
                <a:spAutoFit/>
              </a:bodyPr>
              <a:lstStyle/>
              <a:p>
                <a:pPr algn="ctr" defTabSz="914400"/>
                <a:r>
                  <a:rPr lang="en-US" sz="1600" dirty="0">
                    <a:solidFill>
                      <a:srgbClr val="FAFAFA"/>
                    </a:solidFill>
                    <a:latin typeface="Amazon Ember" panose="020B0603020204020204" pitchFamily="34" charset="0"/>
                    <a:ea typeface="Amazon Ember" panose="020B0603020204020204" pitchFamily="34" charset="0"/>
                    <a:cs typeface="Amazon Ember" panose="020B0603020204020204" pitchFamily="34" charset="0"/>
                  </a:rPr>
                  <a:t>AWS CloudFormation</a:t>
                </a:r>
              </a:p>
            </p:txBody>
          </p:sp>
          <p:pic>
            <p:nvPicPr>
              <p:cNvPr id="15" name="Graphic 14">
                <a:extLst>
                  <a:ext uri="{FF2B5EF4-FFF2-40B4-BE49-F238E27FC236}">
                    <a16:creationId xmlns:a16="http://schemas.microsoft.com/office/drawing/2014/main" id="{928B31CF-7A94-4347-BD4A-F140151561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74573" y="1257143"/>
                <a:ext cx="711200" cy="711200"/>
              </a:xfrm>
              <a:prstGeom prst="rect">
                <a:avLst/>
              </a:prstGeom>
            </p:spPr>
          </p:pic>
        </p:grpSp>
      </p:grpSp>
      <p:grpSp>
        <p:nvGrpSpPr>
          <p:cNvPr id="40" name="Group 39">
            <a:extLst>
              <a:ext uri="{FF2B5EF4-FFF2-40B4-BE49-F238E27FC236}">
                <a16:creationId xmlns:a16="http://schemas.microsoft.com/office/drawing/2014/main" id="{2898A6ED-25B5-8640-8FB8-9FB84E28923F}"/>
              </a:ext>
            </a:extLst>
          </p:cNvPr>
          <p:cNvGrpSpPr/>
          <p:nvPr/>
        </p:nvGrpSpPr>
        <p:grpSpPr>
          <a:xfrm>
            <a:off x="488303" y="2807042"/>
            <a:ext cx="2286000" cy="2286000"/>
            <a:chOff x="488303" y="2807042"/>
            <a:chExt cx="2286000" cy="2286000"/>
          </a:xfrm>
        </p:grpSpPr>
        <p:sp>
          <p:nvSpPr>
            <p:cNvPr id="3" name="Rounded Rectangle 2">
              <a:extLst>
                <a:ext uri="{FF2B5EF4-FFF2-40B4-BE49-F238E27FC236}">
                  <a16:creationId xmlns:a16="http://schemas.microsoft.com/office/drawing/2014/main" id="{5AEC66DD-095B-8F4D-96B6-8F31181243F3}"/>
                </a:ext>
              </a:extLst>
            </p:cNvPr>
            <p:cNvSpPr/>
            <p:nvPr/>
          </p:nvSpPr>
          <p:spPr>
            <a:xfrm>
              <a:off x="488303" y="2807042"/>
              <a:ext cx="2286000" cy="2286000"/>
            </a:xfrm>
            <a:prstGeom prst="roundRect">
              <a:avLst>
                <a:gd name="adj" fmla="val 3414"/>
              </a:avLst>
            </a:prstGeom>
            <a:solidFill>
              <a:schemeClr val="accent3">
                <a:lumMod val="50000"/>
              </a:schemeClr>
            </a:solidFill>
            <a:ln>
              <a:solidFill>
                <a:schemeClr val="bg2">
                  <a:lumMod val="75000"/>
                  <a:lumOff val="2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dirty="0"/>
            </a:p>
          </p:txBody>
        </p:sp>
        <p:grpSp>
          <p:nvGrpSpPr>
            <p:cNvPr id="37" name="Group 36">
              <a:extLst>
                <a:ext uri="{FF2B5EF4-FFF2-40B4-BE49-F238E27FC236}">
                  <a16:creationId xmlns:a16="http://schemas.microsoft.com/office/drawing/2014/main" id="{08783DE5-AA41-0546-A000-005CBF09486F}"/>
                </a:ext>
              </a:extLst>
            </p:cNvPr>
            <p:cNvGrpSpPr/>
            <p:nvPr/>
          </p:nvGrpSpPr>
          <p:grpSpPr>
            <a:xfrm>
              <a:off x="608707" y="3041889"/>
              <a:ext cx="2024914" cy="1744138"/>
              <a:chOff x="618849" y="2978073"/>
              <a:chExt cx="2024914" cy="1744138"/>
            </a:xfrm>
          </p:grpSpPr>
          <p:pic>
            <p:nvPicPr>
              <p:cNvPr id="25" name="Graphic 24">
                <a:extLst>
                  <a:ext uri="{FF2B5EF4-FFF2-40B4-BE49-F238E27FC236}">
                    <a16:creationId xmlns:a16="http://schemas.microsoft.com/office/drawing/2014/main" id="{2EA69C37-8F31-244C-A1FA-BFFD7783811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3303" y="2978073"/>
                <a:ext cx="1296000" cy="1296000"/>
              </a:xfrm>
              <a:prstGeom prst="rect">
                <a:avLst/>
              </a:prstGeom>
            </p:spPr>
          </p:pic>
          <p:sp>
            <p:nvSpPr>
              <p:cNvPr id="31" name="TextBox 30">
                <a:extLst>
                  <a:ext uri="{FF2B5EF4-FFF2-40B4-BE49-F238E27FC236}">
                    <a16:creationId xmlns:a16="http://schemas.microsoft.com/office/drawing/2014/main" id="{73BD6910-049B-3448-938F-38A857E853D4}"/>
                  </a:ext>
                </a:extLst>
              </p:cNvPr>
              <p:cNvSpPr txBox="1"/>
              <p:nvPr/>
            </p:nvSpPr>
            <p:spPr>
              <a:xfrm>
                <a:off x="618849" y="4198991"/>
                <a:ext cx="2024914" cy="523220"/>
              </a:xfrm>
              <a:prstGeom prst="rect">
                <a:avLst/>
              </a:prstGeom>
              <a:noFill/>
            </p:spPr>
            <p:txBody>
              <a:bodyPr wrap="none" rtlCol="0">
                <a:spAutoFit/>
              </a:bodyPr>
              <a:lstStyle/>
              <a:p>
                <a:pPr algn="ctr"/>
                <a:r>
                  <a:rPr lang="en-DE" sz="1600" dirty="0">
                    <a:latin typeface="Amazon Ember" panose="020B0603020204020204" pitchFamily="34" charset="0"/>
                    <a:ea typeface="Amazon Ember" panose="020B0603020204020204" pitchFamily="34" charset="0"/>
                    <a:cs typeface="Amazon Ember" panose="020B0603020204020204" pitchFamily="34" charset="0"/>
                  </a:rPr>
                  <a:t>Stacks &amp; Constructs</a:t>
                </a:r>
              </a:p>
              <a:p>
                <a:pPr algn="ctr"/>
                <a:r>
                  <a:rPr lang="en-DE" sz="1200" i="1" dirty="0">
                    <a:latin typeface="Amazon Ember" panose="020B0603020204020204" pitchFamily="34" charset="0"/>
                    <a:ea typeface="Amazon Ember" panose="020B0603020204020204" pitchFamily="34" charset="0"/>
                    <a:cs typeface="Amazon Ember" panose="020B0603020204020204" pitchFamily="34" charset="0"/>
                  </a:rPr>
                  <a:t>Source Code</a:t>
                </a:r>
              </a:p>
            </p:txBody>
          </p:sp>
        </p:grpSp>
      </p:grpSp>
      <p:grpSp>
        <p:nvGrpSpPr>
          <p:cNvPr id="42" name="Group 41">
            <a:extLst>
              <a:ext uri="{FF2B5EF4-FFF2-40B4-BE49-F238E27FC236}">
                <a16:creationId xmlns:a16="http://schemas.microsoft.com/office/drawing/2014/main" id="{DD1A4F26-1211-664D-83DA-7C4F3E86C64A}"/>
              </a:ext>
            </a:extLst>
          </p:cNvPr>
          <p:cNvGrpSpPr/>
          <p:nvPr/>
        </p:nvGrpSpPr>
        <p:grpSpPr>
          <a:xfrm>
            <a:off x="6132887" y="2807042"/>
            <a:ext cx="2286000" cy="2286000"/>
            <a:chOff x="6132887" y="2807042"/>
            <a:chExt cx="2286000" cy="2286000"/>
          </a:xfrm>
        </p:grpSpPr>
        <p:sp>
          <p:nvSpPr>
            <p:cNvPr id="4" name="Rounded Rectangle 3">
              <a:extLst>
                <a:ext uri="{FF2B5EF4-FFF2-40B4-BE49-F238E27FC236}">
                  <a16:creationId xmlns:a16="http://schemas.microsoft.com/office/drawing/2014/main" id="{60F43297-3730-F843-AA84-89E8D45F8213}"/>
                </a:ext>
              </a:extLst>
            </p:cNvPr>
            <p:cNvSpPr/>
            <p:nvPr/>
          </p:nvSpPr>
          <p:spPr>
            <a:xfrm>
              <a:off x="6132887" y="2807042"/>
              <a:ext cx="2286000" cy="2286000"/>
            </a:xfrm>
            <a:prstGeom prst="roundRect">
              <a:avLst>
                <a:gd name="adj" fmla="val 3414"/>
              </a:avLst>
            </a:prstGeom>
            <a:solidFill>
              <a:schemeClr val="accent3">
                <a:lumMod val="50000"/>
              </a:schemeClr>
            </a:solidFill>
            <a:ln>
              <a:solidFill>
                <a:schemeClr val="bg2">
                  <a:lumMod val="75000"/>
                  <a:lumOff val="2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dirty="0"/>
            </a:p>
          </p:txBody>
        </p:sp>
        <p:grpSp>
          <p:nvGrpSpPr>
            <p:cNvPr id="38" name="Group 37">
              <a:extLst>
                <a:ext uri="{FF2B5EF4-FFF2-40B4-BE49-F238E27FC236}">
                  <a16:creationId xmlns:a16="http://schemas.microsoft.com/office/drawing/2014/main" id="{9F8208DC-7E6F-EC4E-A9DA-38B260A62126}"/>
                </a:ext>
              </a:extLst>
            </p:cNvPr>
            <p:cNvGrpSpPr/>
            <p:nvPr/>
          </p:nvGrpSpPr>
          <p:grpSpPr>
            <a:xfrm>
              <a:off x="6321653" y="3096357"/>
              <a:ext cx="1968808" cy="1664612"/>
              <a:chOff x="6283421" y="3221362"/>
              <a:chExt cx="1968808" cy="1664612"/>
            </a:xfrm>
          </p:grpSpPr>
          <p:pic>
            <p:nvPicPr>
              <p:cNvPr id="27" name="Graphic 26">
                <a:extLst>
                  <a:ext uri="{FF2B5EF4-FFF2-40B4-BE49-F238E27FC236}">
                    <a16:creationId xmlns:a16="http://schemas.microsoft.com/office/drawing/2014/main" id="{0A82EE08-5462-5641-956F-92C587B0E7F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19823" y="3221362"/>
                <a:ext cx="1296000" cy="1296000"/>
              </a:xfrm>
              <a:prstGeom prst="rect">
                <a:avLst/>
              </a:prstGeom>
            </p:spPr>
          </p:pic>
          <p:sp>
            <p:nvSpPr>
              <p:cNvPr id="33" name="TextBox 32">
                <a:extLst>
                  <a:ext uri="{FF2B5EF4-FFF2-40B4-BE49-F238E27FC236}">
                    <a16:creationId xmlns:a16="http://schemas.microsoft.com/office/drawing/2014/main" id="{B80F42E9-93F5-A342-8321-F1085291E09F}"/>
                  </a:ext>
                </a:extLst>
              </p:cNvPr>
              <p:cNvSpPr txBox="1"/>
              <p:nvPr/>
            </p:nvSpPr>
            <p:spPr>
              <a:xfrm>
                <a:off x="6283421" y="4362754"/>
                <a:ext cx="1968808" cy="523220"/>
              </a:xfrm>
              <a:prstGeom prst="rect">
                <a:avLst/>
              </a:prstGeom>
              <a:noFill/>
            </p:spPr>
            <p:txBody>
              <a:bodyPr wrap="none" rtlCol="0">
                <a:spAutoFit/>
              </a:bodyPr>
              <a:lstStyle/>
              <a:p>
                <a:pPr algn="ctr"/>
                <a:r>
                  <a:rPr lang="en-DE" sz="1600" dirty="0">
                    <a:latin typeface="Amazon Ember" panose="020B0603020204020204" pitchFamily="34" charset="0"/>
                    <a:ea typeface="Amazon Ember" panose="020B0603020204020204" pitchFamily="34" charset="0"/>
                    <a:cs typeface="Amazon Ember" panose="020B0603020204020204" pitchFamily="34" charset="0"/>
                  </a:rPr>
                  <a:t>Templates + Assets</a:t>
                </a:r>
              </a:p>
              <a:p>
                <a:pPr algn="ctr"/>
                <a:r>
                  <a:rPr lang="en-DE" sz="1200" i="1" dirty="0">
                    <a:latin typeface="Amazon Ember" panose="020B0603020204020204" pitchFamily="34" charset="0"/>
                    <a:ea typeface="Amazon Ember" panose="020B0603020204020204" pitchFamily="34" charset="0"/>
                    <a:cs typeface="Amazon Ember" panose="020B0603020204020204" pitchFamily="34" charset="0"/>
                  </a:rPr>
                  <a:t>Cloud Assembly</a:t>
                </a:r>
              </a:p>
            </p:txBody>
          </p:sp>
        </p:grpSp>
      </p:grpSp>
      <p:grpSp>
        <p:nvGrpSpPr>
          <p:cNvPr id="44" name="Group 43">
            <a:extLst>
              <a:ext uri="{FF2B5EF4-FFF2-40B4-BE49-F238E27FC236}">
                <a16:creationId xmlns:a16="http://schemas.microsoft.com/office/drawing/2014/main" id="{1B47E579-816A-1944-9F31-D69EA284F487}"/>
              </a:ext>
            </a:extLst>
          </p:cNvPr>
          <p:cNvGrpSpPr/>
          <p:nvPr/>
        </p:nvGrpSpPr>
        <p:grpSpPr>
          <a:xfrm>
            <a:off x="11777471" y="2807042"/>
            <a:ext cx="2286000" cy="2286000"/>
            <a:chOff x="11777471" y="2807042"/>
            <a:chExt cx="2286000" cy="2286000"/>
          </a:xfrm>
        </p:grpSpPr>
        <p:sp>
          <p:nvSpPr>
            <p:cNvPr id="30" name="Rounded Rectangle 29">
              <a:extLst>
                <a:ext uri="{FF2B5EF4-FFF2-40B4-BE49-F238E27FC236}">
                  <a16:creationId xmlns:a16="http://schemas.microsoft.com/office/drawing/2014/main" id="{EE66D664-D203-C54D-90A7-52BA0C466F86}"/>
                </a:ext>
              </a:extLst>
            </p:cNvPr>
            <p:cNvSpPr/>
            <p:nvPr/>
          </p:nvSpPr>
          <p:spPr>
            <a:xfrm>
              <a:off x="11777471" y="2807042"/>
              <a:ext cx="2286000" cy="2286000"/>
            </a:xfrm>
            <a:prstGeom prst="roundRect">
              <a:avLst>
                <a:gd name="adj" fmla="val 3414"/>
              </a:avLst>
            </a:prstGeom>
            <a:solidFill>
              <a:schemeClr val="accent3">
                <a:lumMod val="50000"/>
              </a:schemeClr>
            </a:solidFill>
            <a:ln>
              <a:solidFill>
                <a:schemeClr val="bg2">
                  <a:lumMod val="75000"/>
                  <a:lumOff val="2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dirty="0"/>
            </a:p>
          </p:txBody>
        </p:sp>
        <p:grpSp>
          <p:nvGrpSpPr>
            <p:cNvPr id="39" name="Group 38">
              <a:extLst>
                <a:ext uri="{FF2B5EF4-FFF2-40B4-BE49-F238E27FC236}">
                  <a16:creationId xmlns:a16="http://schemas.microsoft.com/office/drawing/2014/main" id="{3C604FBC-2BE4-1047-ACE7-A2B431673860}"/>
                </a:ext>
              </a:extLst>
            </p:cNvPr>
            <p:cNvGrpSpPr/>
            <p:nvPr/>
          </p:nvGrpSpPr>
          <p:grpSpPr>
            <a:xfrm>
              <a:off x="12065910" y="3114777"/>
              <a:ext cx="1709122" cy="1486584"/>
              <a:chOff x="12119358" y="3061873"/>
              <a:chExt cx="1709122" cy="1486584"/>
            </a:xfrm>
          </p:grpSpPr>
          <p:pic>
            <p:nvPicPr>
              <p:cNvPr id="29" name="Graphic 28">
                <a:extLst>
                  <a:ext uri="{FF2B5EF4-FFF2-40B4-BE49-F238E27FC236}">
                    <a16:creationId xmlns:a16="http://schemas.microsoft.com/office/drawing/2014/main" id="{A45E102F-457B-AF4C-8A41-2D9A01EDAAA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2325919" y="3061873"/>
                <a:ext cx="1296000" cy="1296000"/>
              </a:xfrm>
              <a:prstGeom prst="rect">
                <a:avLst/>
              </a:prstGeom>
            </p:spPr>
          </p:pic>
          <p:sp>
            <p:nvSpPr>
              <p:cNvPr id="35" name="TextBox 34">
                <a:extLst>
                  <a:ext uri="{FF2B5EF4-FFF2-40B4-BE49-F238E27FC236}">
                    <a16:creationId xmlns:a16="http://schemas.microsoft.com/office/drawing/2014/main" id="{8C71134E-52CD-2444-B390-B96EDC4192E5}"/>
                  </a:ext>
                </a:extLst>
              </p:cNvPr>
              <p:cNvSpPr txBox="1"/>
              <p:nvPr/>
            </p:nvSpPr>
            <p:spPr>
              <a:xfrm>
                <a:off x="12119358" y="4209903"/>
                <a:ext cx="1709122" cy="338554"/>
              </a:xfrm>
              <a:prstGeom prst="rect">
                <a:avLst/>
              </a:prstGeom>
              <a:noFill/>
            </p:spPr>
            <p:txBody>
              <a:bodyPr wrap="none" rtlCol="0">
                <a:spAutoFit/>
              </a:bodyPr>
              <a:lstStyle/>
              <a:p>
                <a:pPr algn="ctr"/>
                <a:r>
                  <a:rPr lang="en-DE" sz="1600" dirty="0">
                    <a:latin typeface="Amazon Ember" panose="020B0603020204020204" pitchFamily="34" charset="0"/>
                    <a:ea typeface="Amazon Ember" panose="020B0603020204020204" pitchFamily="34" charset="0"/>
                    <a:cs typeface="Amazon Ember" panose="020B0603020204020204" pitchFamily="34" charset="0"/>
                  </a:rPr>
                  <a:t>Cloud Resources</a:t>
                </a:r>
              </a:p>
            </p:txBody>
          </p:sp>
        </p:grpSp>
      </p:grpSp>
      <p:grpSp>
        <p:nvGrpSpPr>
          <p:cNvPr id="12" name="Group 11">
            <a:extLst>
              <a:ext uri="{FF2B5EF4-FFF2-40B4-BE49-F238E27FC236}">
                <a16:creationId xmlns:a16="http://schemas.microsoft.com/office/drawing/2014/main" id="{11182CC3-D35D-7645-9FED-EC82FFA4317A}"/>
              </a:ext>
            </a:extLst>
          </p:cNvPr>
          <p:cNvGrpSpPr/>
          <p:nvPr/>
        </p:nvGrpSpPr>
        <p:grpSpPr>
          <a:xfrm>
            <a:off x="2269161" y="3584795"/>
            <a:ext cx="1578542" cy="303043"/>
            <a:chOff x="2269161" y="3584795"/>
            <a:chExt cx="1578542" cy="303043"/>
          </a:xfrm>
        </p:grpSpPr>
        <p:cxnSp>
          <p:nvCxnSpPr>
            <p:cNvPr id="11" name="Straight Arrow Connector 10">
              <a:extLst>
                <a:ext uri="{FF2B5EF4-FFF2-40B4-BE49-F238E27FC236}">
                  <a16:creationId xmlns:a16="http://schemas.microsoft.com/office/drawing/2014/main" id="{33928055-244F-1B4C-8705-E243F1736267}"/>
                </a:ext>
              </a:extLst>
            </p:cNvPr>
            <p:cNvCxnSpPr>
              <a:cxnSpLocks/>
            </p:cNvCxnSpPr>
            <p:nvPr/>
          </p:nvCxnSpPr>
          <p:spPr>
            <a:xfrm>
              <a:off x="2269161" y="3887838"/>
              <a:ext cx="1578542" cy="0"/>
            </a:xfrm>
            <a:prstGeom prst="straightConnector1">
              <a:avLst/>
            </a:prstGeom>
            <a:ln>
              <a:solidFill>
                <a:schemeClr val="tx2"/>
              </a:solidFill>
              <a:prstDash val="sysDot"/>
              <a:headEnd type="none" w="med" len="med"/>
              <a:tailEnd type="arrow" w="med" len="med"/>
            </a:ln>
          </p:spPr>
          <p:style>
            <a:lnRef idx="2">
              <a:schemeClr val="accent5"/>
            </a:lnRef>
            <a:fillRef idx="0">
              <a:schemeClr val="accent5"/>
            </a:fillRef>
            <a:effectRef idx="1">
              <a:schemeClr val="accent5"/>
            </a:effectRef>
            <a:fontRef idx="minor">
              <a:schemeClr val="tx1"/>
            </a:fontRef>
          </p:style>
        </p:cxnSp>
        <p:sp>
          <p:nvSpPr>
            <p:cNvPr id="20" name="TextBox 19">
              <a:extLst>
                <a:ext uri="{FF2B5EF4-FFF2-40B4-BE49-F238E27FC236}">
                  <a16:creationId xmlns:a16="http://schemas.microsoft.com/office/drawing/2014/main" id="{EBF1F526-F11E-CF43-9DCC-6BA087FBD45D}"/>
                </a:ext>
              </a:extLst>
            </p:cNvPr>
            <p:cNvSpPr txBox="1"/>
            <p:nvPr/>
          </p:nvSpPr>
          <p:spPr>
            <a:xfrm>
              <a:off x="2685282" y="3584795"/>
              <a:ext cx="721672" cy="276999"/>
            </a:xfrm>
            <a:prstGeom prst="rect">
              <a:avLst/>
            </a:prstGeom>
            <a:noFill/>
          </p:spPr>
          <p:txBody>
            <a:bodyPr wrap="none" rtlCol="0">
              <a:spAutoFit/>
            </a:bodyPr>
            <a:lstStyle/>
            <a:p>
              <a:pPr algn="l"/>
              <a:r>
                <a:rPr lang="en-DE" sz="1200" dirty="0">
                  <a:latin typeface="Amazon Ember" panose="020B0603020204020204" pitchFamily="34" charset="0"/>
                  <a:ea typeface="Amazon Ember" panose="020B0603020204020204" pitchFamily="34" charset="0"/>
                  <a:cs typeface="Amazon Ember" panose="020B0603020204020204" pitchFamily="34" charset="0"/>
                </a:rPr>
                <a:t>execute</a:t>
              </a:r>
            </a:p>
          </p:txBody>
        </p:sp>
      </p:grpSp>
      <p:grpSp>
        <p:nvGrpSpPr>
          <p:cNvPr id="13" name="Group 12">
            <a:extLst>
              <a:ext uri="{FF2B5EF4-FFF2-40B4-BE49-F238E27FC236}">
                <a16:creationId xmlns:a16="http://schemas.microsoft.com/office/drawing/2014/main" id="{BCDD2477-CD7C-3049-A7E5-33C6AED4DB95}"/>
              </a:ext>
            </a:extLst>
          </p:cNvPr>
          <p:cNvGrpSpPr/>
          <p:nvPr/>
        </p:nvGrpSpPr>
        <p:grpSpPr>
          <a:xfrm>
            <a:off x="5045736" y="3558145"/>
            <a:ext cx="1578542" cy="329693"/>
            <a:chOff x="5045736" y="3558145"/>
            <a:chExt cx="1578542" cy="329693"/>
          </a:xfrm>
        </p:grpSpPr>
        <p:cxnSp>
          <p:nvCxnSpPr>
            <p:cNvPr id="34" name="Straight Arrow Connector 33">
              <a:extLst>
                <a:ext uri="{FF2B5EF4-FFF2-40B4-BE49-F238E27FC236}">
                  <a16:creationId xmlns:a16="http://schemas.microsoft.com/office/drawing/2014/main" id="{93F1A7BD-D00C-6B42-A694-9784DF1EDE9F}"/>
                </a:ext>
              </a:extLst>
            </p:cNvPr>
            <p:cNvCxnSpPr>
              <a:cxnSpLocks/>
            </p:cNvCxnSpPr>
            <p:nvPr/>
          </p:nvCxnSpPr>
          <p:spPr>
            <a:xfrm>
              <a:off x="5045736" y="3887838"/>
              <a:ext cx="1578542" cy="0"/>
            </a:xfrm>
            <a:prstGeom prst="straightConnector1">
              <a:avLst/>
            </a:prstGeom>
            <a:ln>
              <a:solidFill>
                <a:schemeClr val="tx2"/>
              </a:solidFill>
              <a:prstDash val="sysDot"/>
              <a:headEnd type="none" w="med" len="med"/>
              <a:tailEnd type="arrow" w="med" len="med"/>
            </a:ln>
          </p:spPr>
          <p:style>
            <a:lnRef idx="2">
              <a:schemeClr val="accent5"/>
            </a:lnRef>
            <a:fillRef idx="0">
              <a:schemeClr val="accent5"/>
            </a:fillRef>
            <a:effectRef idx="1">
              <a:schemeClr val="accent5"/>
            </a:effectRef>
            <a:fontRef idx="minor">
              <a:schemeClr val="tx1"/>
            </a:fontRef>
          </p:style>
        </p:cxnSp>
        <p:sp>
          <p:nvSpPr>
            <p:cNvPr id="46" name="TextBox 45">
              <a:extLst>
                <a:ext uri="{FF2B5EF4-FFF2-40B4-BE49-F238E27FC236}">
                  <a16:creationId xmlns:a16="http://schemas.microsoft.com/office/drawing/2014/main" id="{084DFDC0-C320-4B48-BF17-E2C7F7E8FAC7}"/>
                </a:ext>
              </a:extLst>
            </p:cNvPr>
            <p:cNvSpPr txBox="1"/>
            <p:nvPr/>
          </p:nvSpPr>
          <p:spPr>
            <a:xfrm>
              <a:off x="5380396" y="3558145"/>
              <a:ext cx="909223" cy="276999"/>
            </a:xfrm>
            <a:prstGeom prst="rect">
              <a:avLst/>
            </a:prstGeom>
            <a:noFill/>
          </p:spPr>
          <p:txBody>
            <a:bodyPr wrap="none" rtlCol="0">
              <a:spAutoFit/>
            </a:bodyPr>
            <a:lstStyle/>
            <a:p>
              <a:pPr algn="l"/>
              <a:r>
                <a:rPr lang="en-DE" sz="1200" dirty="0">
                  <a:latin typeface="Amazon Ember" panose="020B0603020204020204" pitchFamily="34" charset="0"/>
                  <a:ea typeface="Amazon Ember" panose="020B0603020204020204" pitchFamily="34" charset="0"/>
                  <a:cs typeface="Amazon Ember" panose="020B0603020204020204" pitchFamily="34" charset="0"/>
                </a:rPr>
                <a:t>synthesize</a:t>
              </a:r>
            </a:p>
          </p:txBody>
        </p:sp>
      </p:grpSp>
      <p:grpSp>
        <p:nvGrpSpPr>
          <p:cNvPr id="17" name="Group 16">
            <a:extLst>
              <a:ext uri="{FF2B5EF4-FFF2-40B4-BE49-F238E27FC236}">
                <a16:creationId xmlns:a16="http://schemas.microsoft.com/office/drawing/2014/main" id="{9C62D9B9-BCF3-7B41-A713-7E5C8F4FDBF9}"/>
              </a:ext>
            </a:extLst>
          </p:cNvPr>
          <p:cNvGrpSpPr/>
          <p:nvPr/>
        </p:nvGrpSpPr>
        <p:grpSpPr>
          <a:xfrm>
            <a:off x="7912555" y="3537928"/>
            <a:ext cx="1578542" cy="349910"/>
            <a:chOff x="7912555" y="3537928"/>
            <a:chExt cx="1578542" cy="349910"/>
          </a:xfrm>
        </p:grpSpPr>
        <p:cxnSp>
          <p:nvCxnSpPr>
            <p:cNvPr id="36" name="Straight Arrow Connector 35">
              <a:extLst>
                <a:ext uri="{FF2B5EF4-FFF2-40B4-BE49-F238E27FC236}">
                  <a16:creationId xmlns:a16="http://schemas.microsoft.com/office/drawing/2014/main" id="{03317105-CC6C-C243-A2E5-191D12AD2530}"/>
                </a:ext>
              </a:extLst>
            </p:cNvPr>
            <p:cNvCxnSpPr>
              <a:cxnSpLocks/>
            </p:cNvCxnSpPr>
            <p:nvPr/>
          </p:nvCxnSpPr>
          <p:spPr>
            <a:xfrm>
              <a:off x="7912555" y="3887838"/>
              <a:ext cx="1578542" cy="0"/>
            </a:xfrm>
            <a:prstGeom prst="straightConnector1">
              <a:avLst/>
            </a:prstGeom>
            <a:ln>
              <a:solidFill>
                <a:schemeClr val="tx2"/>
              </a:solidFill>
              <a:prstDash val="sysDot"/>
              <a:headEnd type="none" w="med" len="med"/>
              <a:tailEnd type="arrow" w="med" len="med"/>
            </a:ln>
          </p:spPr>
          <p:style>
            <a:lnRef idx="2">
              <a:schemeClr val="accent5"/>
            </a:lnRef>
            <a:fillRef idx="0">
              <a:schemeClr val="accent5"/>
            </a:fillRef>
            <a:effectRef idx="1">
              <a:schemeClr val="accent5"/>
            </a:effectRef>
            <a:fontRef idx="minor">
              <a:schemeClr val="tx1"/>
            </a:fontRef>
          </p:style>
        </p:cxnSp>
        <p:sp>
          <p:nvSpPr>
            <p:cNvPr id="47" name="TextBox 46">
              <a:extLst>
                <a:ext uri="{FF2B5EF4-FFF2-40B4-BE49-F238E27FC236}">
                  <a16:creationId xmlns:a16="http://schemas.microsoft.com/office/drawing/2014/main" id="{8349514E-5F54-C14D-B29E-6DE0E796A73D}"/>
                </a:ext>
              </a:extLst>
            </p:cNvPr>
            <p:cNvSpPr txBox="1"/>
            <p:nvPr/>
          </p:nvSpPr>
          <p:spPr>
            <a:xfrm>
              <a:off x="8371447" y="3537928"/>
              <a:ext cx="660758" cy="276999"/>
            </a:xfrm>
            <a:prstGeom prst="rect">
              <a:avLst/>
            </a:prstGeom>
            <a:noFill/>
          </p:spPr>
          <p:txBody>
            <a:bodyPr wrap="none" rtlCol="0">
              <a:spAutoFit/>
            </a:bodyPr>
            <a:lstStyle/>
            <a:p>
              <a:pPr algn="l"/>
              <a:r>
                <a:rPr lang="en-DE" sz="1200" dirty="0">
                  <a:latin typeface="Amazon Ember" panose="020B0603020204020204" pitchFamily="34" charset="0"/>
                  <a:ea typeface="Amazon Ember" panose="020B0603020204020204" pitchFamily="34" charset="0"/>
                  <a:cs typeface="Amazon Ember" panose="020B0603020204020204" pitchFamily="34" charset="0"/>
                </a:rPr>
                <a:t>deploy</a:t>
              </a:r>
            </a:p>
          </p:txBody>
        </p:sp>
      </p:grpSp>
      <p:grpSp>
        <p:nvGrpSpPr>
          <p:cNvPr id="18" name="Group 17">
            <a:extLst>
              <a:ext uri="{FF2B5EF4-FFF2-40B4-BE49-F238E27FC236}">
                <a16:creationId xmlns:a16="http://schemas.microsoft.com/office/drawing/2014/main" id="{4F0BE3AA-56E1-054F-B5D9-0F325F4C1FD7}"/>
              </a:ext>
            </a:extLst>
          </p:cNvPr>
          <p:cNvGrpSpPr/>
          <p:nvPr/>
        </p:nvGrpSpPr>
        <p:grpSpPr>
          <a:xfrm>
            <a:off x="10624269" y="3561846"/>
            <a:ext cx="1578542" cy="325992"/>
            <a:chOff x="10624269" y="3561846"/>
            <a:chExt cx="1578542" cy="325992"/>
          </a:xfrm>
        </p:grpSpPr>
        <p:cxnSp>
          <p:nvCxnSpPr>
            <p:cNvPr id="45" name="Straight Arrow Connector 44">
              <a:extLst>
                <a:ext uri="{FF2B5EF4-FFF2-40B4-BE49-F238E27FC236}">
                  <a16:creationId xmlns:a16="http://schemas.microsoft.com/office/drawing/2014/main" id="{C3F9B796-7791-CC47-9C29-BD2C98356EBD}"/>
                </a:ext>
              </a:extLst>
            </p:cNvPr>
            <p:cNvCxnSpPr>
              <a:cxnSpLocks/>
            </p:cNvCxnSpPr>
            <p:nvPr/>
          </p:nvCxnSpPr>
          <p:spPr>
            <a:xfrm>
              <a:off x="10624269" y="3887838"/>
              <a:ext cx="1578542" cy="0"/>
            </a:xfrm>
            <a:prstGeom prst="straightConnector1">
              <a:avLst/>
            </a:prstGeom>
            <a:ln>
              <a:solidFill>
                <a:schemeClr val="tx2"/>
              </a:solidFill>
              <a:prstDash val="sysDot"/>
              <a:headEnd type="none" w="med" len="med"/>
              <a:tailEnd type="arrow" w="med" len="med"/>
            </a:ln>
          </p:spPr>
          <p:style>
            <a:lnRef idx="2">
              <a:schemeClr val="accent5"/>
            </a:lnRef>
            <a:fillRef idx="0">
              <a:schemeClr val="accent5"/>
            </a:fillRef>
            <a:effectRef idx="1">
              <a:schemeClr val="accent5"/>
            </a:effectRef>
            <a:fontRef idx="minor">
              <a:schemeClr val="tx1"/>
            </a:fontRef>
          </p:style>
        </p:cxnSp>
        <p:sp>
          <p:nvSpPr>
            <p:cNvPr id="48" name="TextBox 47">
              <a:extLst>
                <a:ext uri="{FF2B5EF4-FFF2-40B4-BE49-F238E27FC236}">
                  <a16:creationId xmlns:a16="http://schemas.microsoft.com/office/drawing/2014/main" id="{82262DED-FD70-984C-9BBC-41D8F76E75BF}"/>
                </a:ext>
              </a:extLst>
            </p:cNvPr>
            <p:cNvSpPr txBox="1"/>
            <p:nvPr/>
          </p:nvSpPr>
          <p:spPr>
            <a:xfrm>
              <a:off x="11140911" y="3561846"/>
              <a:ext cx="824265" cy="276999"/>
            </a:xfrm>
            <a:prstGeom prst="rect">
              <a:avLst/>
            </a:prstGeom>
            <a:noFill/>
          </p:spPr>
          <p:txBody>
            <a:bodyPr wrap="none" rtlCol="0">
              <a:spAutoFit/>
            </a:bodyPr>
            <a:lstStyle/>
            <a:p>
              <a:pPr algn="l"/>
              <a:r>
                <a:rPr lang="en-DE" sz="1200" dirty="0">
                  <a:latin typeface="Amazon Ember" panose="020B0603020204020204" pitchFamily="34" charset="0"/>
                  <a:ea typeface="Amazon Ember" panose="020B0603020204020204" pitchFamily="34" charset="0"/>
                  <a:cs typeface="Amazon Ember" panose="020B0603020204020204" pitchFamily="34" charset="0"/>
                </a:rPr>
                <a:t>provision</a:t>
              </a:r>
            </a:p>
          </p:txBody>
        </p:sp>
      </p:grpSp>
      <p:sp>
        <p:nvSpPr>
          <p:cNvPr id="10" name="TextBox 9">
            <a:extLst>
              <a:ext uri="{FF2B5EF4-FFF2-40B4-BE49-F238E27FC236}">
                <a16:creationId xmlns:a16="http://schemas.microsoft.com/office/drawing/2014/main" id="{60E0F48F-75E3-BE48-9CA9-DD024B740C6B}"/>
              </a:ext>
            </a:extLst>
          </p:cNvPr>
          <p:cNvSpPr txBox="1"/>
          <p:nvPr/>
        </p:nvSpPr>
        <p:spPr>
          <a:xfrm>
            <a:off x="3299471" y="5290909"/>
            <a:ext cx="7782900" cy="461665"/>
          </a:xfrm>
          <a:prstGeom prst="rect">
            <a:avLst/>
          </a:prstGeom>
          <a:noFill/>
        </p:spPr>
        <p:txBody>
          <a:bodyPr wrap="none" rtlCol="0">
            <a:spAutoFit/>
          </a:bodyPr>
          <a:lstStyle/>
          <a:p>
            <a:r>
              <a:rPr lang="en-DE" sz="2400" dirty="0">
                <a:latin typeface="Hack Nerd Font" panose="020B0609030202020204" pitchFamily="49" charset="0"/>
                <a:ea typeface="Hack Nerd Font" panose="020B0609030202020204" pitchFamily="49" charset="0"/>
                <a:cs typeface="Hack Nerd Font" panose="020B0609030202020204" pitchFamily="49" charset="0"/>
              </a:rPr>
              <a:t>📙 </a:t>
            </a:r>
            <a:r>
              <a:rPr lang="en-DE" sz="2400" dirty="0">
                <a:solidFill>
                  <a:schemeClr val="accent5"/>
                </a:solidFill>
                <a:latin typeface="Hack Nerd Font" panose="020B0609030202020204" pitchFamily="49" charset="0"/>
                <a:ea typeface="Hack Nerd Font" panose="020B0609030202020204" pitchFamily="49" charset="0"/>
                <a:cs typeface="Hack Nerd Font" panose="020B0609030202020204" pitchFamily="49" charset="0"/>
              </a:rPr>
              <a:t>cdk </a:t>
            </a:r>
            <a:r>
              <a:rPr lang="en-DE" sz="2400" dirty="0">
                <a:latin typeface="Hack Nerd Font" panose="020B0609030202020204" pitchFamily="49" charset="0"/>
                <a:ea typeface="Hack Nerd Font" panose="020B0609030202020204" pitchFamily="49" charset="0"/>
                <a:cs typeface="Hack Nerd Font" panose="020B0609030202020204" pitchFamily="49" charset="0"/>
              </a:rPr>
              <a:t>init			</a:t>
            </a:r>
            <a:r>
              <a:rPr lang="en-DE" sz="2400" dirty="0">
                <a:solidFill>
                  <a:schemeClr val="tx1">
                    <a:lumMod val="50000"/>
                  </a:schemeClr>
                </a:solidFill>
                <a:latin typeface="Hack Nerd Font" panose="020B0609030202020204" pitchFamily="49" charset="0"/>
                <a:ea typeface="Hack Nerd Font" panose="020B0609030202020204" pitchFamily="49" charset="0"/>
                <a:cs typeface="Hack Nerd Font" panose="020B0609030202020204" pitchFamily="49" charset="0"/>
              </a:rPr>
              <a:t>// create new project</a:t>
            </a:r>
          </a:p>
        </p:txBody>
      </p:sp>
      <p:sp>
        <p:nvSpPr>
          <p:cNvPr id="49" name="TextBox 48">
            <a:extLst>
              <a:ext uri="{FF2B5EF4-FFF2-40B4-BE49-F238E27FC236}">
                <a16:creationId xmlns:a16="http://schemas.microsoft.com/office/drawing/2014/main" id="{1F621749-ED74-184F-9EC9-B022BACF0FCA}"/>
              </a:ext>
            </a:extLst>
          </p:cNvPr>
          <p:cNvSpPr txBox="1"/>
          <p:nvPr/>
        </p:nvSpPr>
        <p:spPr>
          <a:xfrm>
            <a:off x="3299471" y="5720165"/>
            <a:ext cx="6814686" cy="461665"/>
          </a:xfrm>
          <a:prstGeom prst="rect">
            <a:avLst/>
          </a:prstGeom>
          <a:noFill/>
        </p:spPr>
        <p:txBody>
          <a:bodyPr wrap="none" rtlCol="0">
            <a:spAutoFit/>
          </a:bodyPr>
          <a:lstStyle/>
          <a:p>
            <a:r>
              <a:rPr lang="en-DE" sz="2400" dirty="0">
                <a:latin typeface="Hack Nerd Font" panose="020B0609030202020204" pitchFamily="49" charset="0"/>
                <a:ea typeface="Hack Nerd Font" panose="020B0609030202020204" pitchFamily="49" charset="0"/>
                <a:cs typeface="Hack Nerd Font" panose="020B0609030202020204" pitchFamily="49" charset="0"/>
              </a:rPr>
              <a:t>🛠 </a:t>
            </a:r>
            <a:r>
              <a:rPr lang="en-GB" sz="2400" dirty="0" err="1">
                <a:solidFill>
                  <a:schemeClr val="accent5"/>
                </a:solidFill>
                <a:latin typeface="Hack Nerd Font" panose="020B0609030202020204" pitchFamily="49" charset="0"/>
                <a:ea typeface="Hack Nerd Font" panose="020B0609030202020204" pitchFamily="49" charset="0"/>
                <a:cs typeface="Hack Nerd Font" panose="020B0609030202020204" pitchFamily="49" charset="0"/>
              </a:rPr>
              <a:t>npm</a:t>
            </a:r>
            <a:r>
              <a:rPr lang="en-GB" sz="2400" dirty="0">
                <a:solidFill>
                  <a:schemeClr val="accent5"/>
                </a:solidFill>
                <a:latin typeface="Hack Nerd Font" panose="020B0609030202020204" pitchFamily="49" charset="0"/>
                <a:ea typeface="Hack Nerd Font" panose="020B0609030202020204" pitchFamily="49" charset="0"/>
                <a:cs typeface="Hack Nerd Font" panose="020B0609030202020204" pitchFamily="49" charset="0"/>
              </a:rPr>
              <a:t> </a:t>
            </a:r>
            <a:r>
              <a:rPr lang="en-GB" sz="2400" dirty="0">
                <a:latin typeface="Hack Nerd Font" panose="020B0609030202020204" pitchFamily="49" charset="0"/>
                <a:ea typeface="Hack Nerd Font" panose="020B0609030202020204" pitchFamily="49" charset="0"/>
                <a:cs typeface="Hack Nerd Font" panose="020B0609030202020204" pitchFamily="49" charset="0"/>
              </a:rPr>
              <a:t>run build    </a:t>
            </a:r>
            <a:r>
              <a:rPr lang="en-DE" sz="2400" dirty="0">
                <a:solidFill>
                  <a:schemeClr val="tx1">
                    <a:lumMod val="50000"/>
                  </a:schemeClr>
                </a:solidFill>
                <a:latin typeface="Hack Nerd Font" panose="020B0609030202020204" pitchFamily="49" charset="0"/>
                <a:ea typeface="Hack Nerd Font" panose="020B0609030202020204" pitchFamily="49" charset="0"/>
                <a:cs typeface="Hack Nerd Font" panose="020B0609030202020204" pitchFamily="49" charset="0"/>
              </a:rPr>
              <a:t>// </a:t>
            </a:r>
            <a:r>
              <a:rPr lang="en-GB" sz="2400" dirty="0">
                <a:solidFill>
                  <a:schemeClr val="tx1">
                    <a:lumMod val="50000"/>
                  </a:schemeClr>
                </a:solidFill>
                <a:latin typeface="Hack Nerd Font" panose="020B0609030202020204" pitchFamily="49" charset="0"/>
                <a:ea typeface="Hack Nerd Font" panose="020B0609030202020204" pitchFamily="49" charset="0"/>
                <a:cs typeface="Hack Nerd Font" panose="020B0609030202020204" pitchFamily="49" charset="0"/>
              </a:rPr>
              <a:t>build project</a:t>
            </a:r>
          </a:p>
        </p:txBody>
      </p:sp>
      <p:sp>
        <p:nvSpPr>
          <p:cNvPr id="50" name="TextBox 49">
            <a:extLst>
              <a:ext uri="{FF2B5EF4-FFF2-40B4-BE49-F238E27FC236}">
                <a16:creationId xmlns:a16="http://schemas.microsoft.com/office/drawing/2014/main" id="{AA1C7F43-9D7C-AE4D-BD14-775064525BC9}"/>
              </a:ext>
            </a:extLst>
          </p:cNvPr>
          <p:cNvSpPr txBox="1"/>
          <p:nvPr/>
        </p:nvSpPr>
        <p:spPr>
          <a:xfrm>
            <a:off x="3299471" y="6578677"/>
            <a:ext cx="8488221" cy="461665"/>
          </a:xfrm>
          <a:prstGeom prst="rect">
            <a:avLst/>
          </a:prstGeom>
          <a:noFill/>
        </p:spPr>
        <p:txBody>
          <a:bodyPr wrap="none" rtlCol="0">
            <a:spAutoFit/>
          </a:bodyPr>
          <a:lstStyle/>
          <a:p>
            <a:r>
              <a:rPr lang="en-DE" sz="2400" dirty="0">
                <a:latin typeface="Hack Nerd Font" panose="020B0609030202020204" pitchFamily="49" charset="0"/>
                <a:ea typeface="Hack Nerd Font" panose="020B0609030202020204" pitchFamily="49" charset="0"/>
                <a:cs typeface="Hack Nerd Font" panose="020B0609030202020204" pitchFamily="49" charset="0"/>
              </a:rPr>
              <a:t>🔎 </a:t>
            </a:r>
            <a:r>
              <a:rPr lang="en-GB" sz="2400" dirty="0" err="1">
                <a:solidFill>
                  <a:schemeClr val="accent5"/>
                </a:solidFill>
                <a:latin typeface="Hack Nerd Font" panose="020B0609030202020204" pitchFamily="49" charset="0"/>
                <a:ea typeface="Hack Nerd Font" panose="020B0609030202020204" pitchFamily="49" charset="0"/>
                <a:cs typeface="Hack Nerd Font" panose="020B0609030202020204" pitchFamily="49" charset="0"/>
              </a:rPr>
              <a:t>cdk</a:t>
            </a:r>
            <a:r>
              <a:rPr lang="en-GB" sz="2400" dirty="0">
                <a:solidFill>
                  <a:schemeClr val="accent5"/>
                </a:solidFill>
                <a:latin typeface="Hack Nerd Font" panose="020B0609030202020204" pitchFamily="49" charset="0"/>
                <a:ea typeface="Hack Nerd Font" panose="020B0609030202020204" pitchFamily="49" charset="0"/>
                <a:cs typeface="Hack Nerd Font" panose="020B0609030202020204" pitchFamily="49" charset="0"/>
              </a:rPr>
              <a:t> </a:t>
            </a:r>
            <a:r>
              <a:rPr lang="en-GB" sz="2400" dirty="0">
                <a:latin typeface="Hack Nerd Font" panose="020B0609030202020204" pitchFamily="49" charset="0"/>
                <a:ea typeface="Hack Nerd Font" panose="020B0609030202020204" pitchFamily="49" charset="0"/>
                <a:cs typeface="Hack Nerd Font" panose="020B0609030202020204" pitchFamily="49" charset="0"/>
              </a:rPr>
              <a:t>diff         </a:t>
            </a:r>
            <a:r>
              <a:rPr lang="en-GB" sz="2400" dirty="0">
                <a:solidFill>
                  <a:schemeClr val="tx1">
                    <a:lumMod val="50000"/>
                  </a:schemeClr>
                </a:solidFill>
                <a:latin typeface="Hack Nerd Font" panose="020B0609030202020204" pitchFamily="49" charset="0"/>
                <a:ea typeface="Hack Nerd Font" panose="020B0609030202020204" pitchFamily="49" charset="0"/>
                <a:cs typeface="Hack Nerd Font" panose="020B0609030202020204" pitchFamily="49" charset="0"/>
              </a:rPr>
              <a:t>// check what will change</a:t>
            </a:r>
          </a:p>
        </p:txBody>
      </p:sp>
      <p:sp>
        <p:nvSpPr>
          <p:cNvPr id="51" name="TextBox 50">
            <a:extLst>
              <a:ext uri="{FF2B5EF4-FFF2-40B4-BE49-F238E27FC236}">
                <a16:creationId xmlns:a16="http://schemas.microsoft.com/office/drawing/2014/main" id="{0F409614-F199-B749-B1E5-ADCC7503D511}"/>
              </a:ext>
            </a:extLst>
          </p:cNvPr>
          <p:cNvSpPr txBox="1"/>
          <p:nvPr/>
        </p:nvSpPr>
        <p:spPr>
          <a:xfrm>
            <a:off x="3299471" y="6149421"/>
            <a:ext cx="9417963" cy="461665"/>
          </a:xfrm>
          <a:prstGeom prst="rect">
            <a:avLst/>
          </a:prstGeom>
          <a:noFill/>
        </p:spPr>
        <p:txBody>
          <a:bodyPr wrap="none" rtlCol="0">
            <a:spAutoFit/>
          </a:bodyPr>
          <a:lstStyle/>
          <a:p>
            <a:r>
              <a:rPr lang="en-DE" sz="2400" dirty="0">
                <a:latin typeface="Hack Nerd Font" panose="020B0609030202020204" pitchFamily="49" charset="0"/>
                <a:ea typeface="Hack Nerd Font" panose="020B0609030202020204" pitchFamily="49" charset="0"/>
                <a:cs typeface="Hack Nerd Font" panose="020B0609030202020204" pitchFamily="49" charset="0"/>
              </a:rPr>
              <a:t>🧬 </a:t>
            </a:r>
            <a:r>
              <a:rPr lang="en-GB" sz="2400" dirty="0" err="1">
                <a:solidFill>
                  <a:schemeClr val="accent5"/>
                </a:solidFill>
                <a:latin typeface="Hack Nerd Font" panose="020B0609030202020204" pitchFamily="49" charset="0"/>
                <a:ea typeface="Hack Nerd Font" panose="020B0609030202020204" pitchFamily="49" charset="0"/>
                <a:cs typeface="Hack Nerd Font" panose="020B0609030202020204" pitchFamily="49" charset="0"/>
              </a:rPr>
              <a:t>cdk</a:t>
            </a:r>
            <a:r>
              <a:rPr lang="en-GB" sz="2400" dirty="0">
                <a:solidFill>
                  <a:schemeClr val="accent5"/>
                </a:solidFill>
                <a:latin typeface="Hack Nerd Font" panose="020B0609030202020204" pitchFamily="49" charset="0"/>
                <a:ea typeface="Hack Nerd Font" panose="020B0609030202020204" pitchFamily="49" charset="0"/>
                <a:cs typeface="Hack Nerd Font" panose="020B0609030202020204" pitchFamily="49" charset="0"/>
              </a:rPr>
              <a:t> </a:t>
            </a:r>
            <a:r>
              <a:rPr lang="en-GB" sz="2400" dirty="0">
                <a:latin typeface="Hack Nerd Font" panose="020B0609030202020204" pitchFamily="49" charset="0"/>
                <a:ea typeface="Hack Nerd Font" panose="020B0609030202020204" pitchFamily="49" charset="0"/>
                <a:cs typeface="Hack Nerd Font" panose="020B0609030202020204" pitchFamily="49" charset="0"/>
              </a:rPr>
              <a:t>synth        </a:t>
            </a:r>
            <a:r>
              <a:rPr lang="en-GB" sz="2400" dirty="0">
                <a:solidFill>
                  <a:schemeClr val="tx1">
                    <a:lumMod val="50000"/>
                  </a:schemeClr>
                </a:solidFill>
                <a:latin typeface="Hack Nerd Font" panose="020B0609030202020204" pitchFamily="49" charset="0"/>
                <a:ea typeface="Hack Nerd Font" panose="020B0609030202020204" pitchFamily="49" charset="0"/>
                <a:cs typeface="Hack Nerd Font" panose="020B0609030202020204" pitchFamily="49" charset="0"/>
              </a:rPr>
              <a:t>// create templates and assets</a:t>
            </a:r>
          </a:p>
        </p:txBody>
      </p:sp>
      <p:sp>
        <p:nvSpPr>
          <p:cNvPr id="52" name="TextBox 51">
            <a:extLst>
              <a:ext uri="{FF2B5EF4-FFF2-40B4-BE49-F238E27FC236}">
                <a16:creationId xmlns:a16="http://schemas.microsoft.com/office/drawing/2014/main" id="{E5D3A9BC-A775-B04C-89E1-AE7F2C753909}"/>
              </a:ext>
            </a:extLst>
          </p:cNvPr>
          <p:cNvSpPr txBox="1"/>
          <p:nvPr/>
        </p:nvSpPr>
        <p:spPr>
          <a:xfrm>
            <a:off x="3299471" y="7007933"/>
            <a:ext cx="9046066" cy="461665"/>
          </a:xfrm>
          <a:prstGeom prst="rect">
            <a:avLst/>
          </a:prstGeom>
          <a:noFill/>
        </p:spPr>
        <p:txBody>
          <a:bodyPr wrap="none" rtlCol="0">
            <a:spAutoFit/>
          </a:bodyPr>
          <a:lstStyle/>
          <a:p>
            <a:r>
              <a:rPr lang="en-DE" sz="2400" dirty="0">
                <a:latin typeface="Hack Nerd Font" panose="020B0609030202020204" pitchFamily="49" charset="0"/>
                <a:ea typeface="Hack Nerd Font" panose="020B0609030202020204" pitchFamily="49" charset="0"/>
                <a:cs typeface="Hack Nerd Font" panose="020B0609030202020204" pitchFamily="49" charset="0"/>
              </a:rPr>
              <a:t>🚀 </a:t>
            </a:r>
            <a:r>
              <a:rPr lang="en-GB" sz="2400" dirty="0" err="1">
                <a:solidFill>
                  <a:schemeClr val="accent5"/>
                </a:solidFill>
                <a:latin typeface="Hack Nerd Font" panose="020B0609030202020204" pitchFamily="49" charset="0"/>
                <a:ea typeface="Hack Nerd Font" panose="020B0609030202020204" pitchFamily="49" charset="0"/>
                <a:cs typeface="Hack Nerd Font" panose="020B0609030202020204" pitchFamily="49" charset="0"/>
              </a:rPr>
              <a:t>cdk</a:t>
            </a:r>
            <a:r>
              <a:rPr lang="en-GB" sz="2400" dirty="0">
                <a:solidFill>
                  <a:schemeClr val="accent5"/>
                </a:solidFill>
                <a:latin typeface="Hack Nerd Font" panose="020B0609030202020204" pitchFamily="49" charset="0"/>
                <a:ea typeface="Hack Nerd Font" panose="020B0609030202020204" pitchFamily="49" charset="0"/>
                <a:cs typeface="Hack Nerd Font" panose="020B0609030202020204" pitchFamily="49" charset="0"/>
              </a:rPr>
              <a:t> </a:t>
            </a:r>
            <a:r>
              <a:rPr lang="en-GB" sz="2400" dirty="0">
                <a:latin typeface="Hack Nerd Font" panose="020B0609030202020204" pitchFamily="49" charset="0"/>
                <a:ea typeface="Hack Nerd Font" panose="020B0609030202020204" pitchFamily="49" charset="0"/>
                <a:cs typeface="Hack Nerd Font" panose="020B0609030202020204" pitchFamily="49" charset="0"/>
              </a:rPr>
              <a:t>deploy       </a:t>
            </a:r>
            <a:r>
              <a:rPr lang="en-GB" sz="2400" dirty="0">
                <a:solidFill>
                  <a:schemeClr val="tx1">
                    <a:lumMod val="50000"/>
                  </a:schemeClr>
                </a:solidFill>
                <a:latin typeface="Hack Nerd Font" panose="020B0609030202020204" pitchFamily="49" charset="0"/>
                <a:ea typeface="Hack Nerd Font" panose="020B0609030202020204" pitchFamily="49" charset="0"/>
                <a:cs typeface="Hack Nerd Font" panose="020B0609030202020204" pitchFamily="49" charset="0"/>
              </a:rPr>
              <a:t>// push changes to the cloud</a:t>
            </a:r>
            <a:endParaRPr lang="en-DE" sz="2400" dirty="0">
              <a:solidFill>
                <a:schemeClr val="tx1">
                  <a:lumMod val="50000"/>
                </a:schemeClr>
              </a:solidFill>
              <a:latin typeface="Hack Nerd Font" panose="020B0609030202020204" pitchFamily="49" charset="0"/>
              <a:ea typeface="Hack Nerd Font" panose="020B0609030202020204" pitchFamily="49" charset="0"/>
              <a:cs typeface="Hack Nerd Font" panose="020B0609030202020204" pitchFamily="49" charset="0"/>
            </a:endParaRPr>
          </a:p>
        </p:txBody>
      </p:sp>
    </p:spTree>
    <p:extLst>
      <p:ext uri="{BB962C8B-B14F-4D97-AF65-F5344CB8AC3E}">
        <p14:creationId xmlns:p14="http://schemas.microsoft.com/office/powerpoint/2010/main" val="417187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9" grpId="0"/>
      <p:bldP spid="50" grpId="0"/>
      <p:bldP spid="51" grpId="0"/>
      <p:bldP spid="5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D6C2C-4899-9C43-85BC-041244872257}"/>
              </a:ext>
            </a:extLst>
          </p:cNvPr>
          <p:cNvSpPr>
            <a:spLocks noGrp="1"/>
          </p:cNvSpPr>
          <p:nvPr>
            <p:ph type="title"/>
          </p:nvPr>
        </p:nvSpPr>
        <p:spPr/>
        <p:txBody>
          <a:bodyPr/>
          <a:lstStyle/>
          <a:p>
            <a:r>
              <a:rPr lang="en-DE" dirty="0"/>
              <a:t>Paradigm Shift</a:t>
            </a:r>
          </a:p>
        </p:txBody>
      </p:sp>
      <p:grpSp>
        <p:nvGrpSpPr>
          <p:cNvPr id="19" name="Group 18">
            <a:extLst>
              <a:ext uri="{FF2B5EF4-FFF2-40B4-BE49-F238E27FC236}">
                <a16:creationId xmlns:a16="http://schemas.microsoft.com/office/drawing/2014/main" id="{8C4FD426-4FC9-D445-BD38-B28DC55DA997}"/>
              </a:ext>
            </a:extLst>
          </p:cNvPr>
          <p:cNvGrpSpPr/>
          <p:nvPr/>
        </p:nvGrpSpPr>
        <p:grpSpPr>
          <a:xfrm>
            <a:off x="9449608" y="1310663"/>
            <a:ext cx="2257797" cy="1548545"/>
            <a:chOff x="5390144" y="4085783"/>
            <a:chExt cx="2257797" cy="1548545"/>
          </a:xfrm>
        </p:grpSpPr>
        <p:sp>
          <p:nvSpPr>
            <p:cNvPr id="9" name="Rounded Rectangle 8">
              <a:extLst>
                <a:ext uri="{FF2B5EF4-FFF2-40B4-BE49-F238E27FC236}">
                  <a16:creationId xmlns:a16="http://schemas.microsoft.com/office/drawing/2014/main" id="{E4052E30-2F18-0C43-8F56-8BCEAF1CE51E}"/>
                </a:ext>
              </a:extLst>
            </p:cNvPr>
            <p:cNvSpPr/>
            <p:nvPr/>
          </p:nvSpPr>
          <p:spPr>
            <a:xfrm>
              <a:off x="5708824" y="4085783"/>
              <a:ext cx="1548545" cy="1548545"/>
            </a:xfrm>
            <a:prstGeom prst="roundRect">
              <a:avLst>
                <a:gd name="adj" fmla="val 3414"/>
              </a:avLst>
            </a:prstGeom>
            <a:solidFill>
              <a:schemeClr val="accent3">
                <a:lumMod val="50000"/>
              </a:schemeClr>
            </a:solidFill>
            <a:ln>
              <a:solidFill>
                <a:schemeClr val="bg2">
                  <a:lumMod val="75000"/>
                  <a:lumOff val="2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dirty="0"/>
            </a:p>
          </p:txBody>
        </p:sp>
        <p:grpSp>
          <p:nvGrpSpPr>
            <p:cNvPr id="10" name="Group 9">
              <a:extLst>
                <a:ext uri="{FF2B5EF4-FFF2-40B4-BE49-F238E27FC236}">
                  <a16:creationId xmlns:a16="http://schemas.microsoft.com/office/drawing/2014/main" id="{EA43ED2B-B929-064E-9C74-0FB42EF33886}"/>
                </a:ext>
              </a:extLst>
            </p:cNvPr>
            <p:cNvGrpSpPr/>
            <p:nvPr/>
          </p:nvGrpSpPr>
          <p:grpSpPr>
            <a:xfrm>
              <a:off x="5390144" y="4360295"/>
              <a:ext cx="2257797" cy="1262317"/>
              <a:chOff x="6579221" y="1257143"/>
              <a:chExt cx="2301904" cy="1278085"/>
            </a:xfrm>
          </p:grpSpPr>
          <p:sp>
            <p:nvSpPr>
              <p:cNvPr id="11" name="TextBox 10">
                <a:extLst>
                  <a:ext uri="{FF2B5EF4-FFF2-40B4-BE49-F238E27FC236}">
                    <a16:creationId xmlns:a16="http://schemas.microsoft.com/office/drawing/2014/main" id="{EC09CD14-5494-1746-9B51-92AA35539376}"/>
                  </a:ext>
                </a:extLst>
              </p:cNvPr>
              <p:cNvSpPr txBox="1"/>
              <p:nvPr/>
            </p:nvSpPr>
            <p:spPr>
              <a:xfrm>
                <a:off x="6579221" y="2005472"/>
                <a:ext cx="2301904" cy="529756"/>
              </a:xfrm>
              <a:prstGeom prst="rect">
                <a:avLst/>
              </a:prstGeom>
              <a:noFill/>
            </p:spPr>
            <p:txBody>
              <a:bodyPr wrap="square" rtlCol="0">
                <a:spAutoFit/>
              </a:bodyPr>
              <a:lstStyle/>
              <a:p>
                <a:pPr algn="ctr" defTabSz="914400"/>
                <a:r>
                  <a:rPr lang="en-US" sz="1400" dirty="0">
                    <a:solidFill>
                      <a:srgbClr val="FAFAFA"/>
                    </a:solidFill>
                    <a:latin typeface="Amazon Ember" panose="020B0603020204020204" pitchFamily="34" charset="0"/>
                    <a:ea typeface="Amazon Ember" panose="020B0603020204020204" pitchFamily="34" charset="0"/>
                    <a:cs typeface="Amazon Ember" panose="020B0603020204020204" pitchFamily="34" charset="0"/>
                  </a:rPr>
                  <a:t>AWS </a:t>
                </a:r>
              </a:p>
              <a:p>
                <a:pPr algn="ctr" defTabSz="914400"/>
                <a:r>
                  <a:rPr lang="en-US" sz="1400" dirty="0">
                    <a:solidFill>
                      <a:srgbClr val="FAFAFA"/>
                    </a:solidFill>
                    <a:latin typeface="Amazon Ember" panose="020B0603020204020204" pitchFamily="34" charset="0"/>
                    <a:ea typeface="Amazon Ember" panose="020B0603020204020204" pitchFamily="34" charset="0"/>
                    <a:cs typeface="Amazon Ember" panose="020B0603020204020204" pitchFamily="34" charset="0"/>
                  </a:rPr>
                  <a:t>CloudFormation</a:t>
                </a:r>
              </a:p>
            </p:txBody>
          </p:sp>
          <p:pic>
            <p:nvPicPr>
              <p:cNvPr id="12" name="Graphic 11">
                <a:extLst>
                  <a:ext uri="{FF2B5EF4-FFF2-40B4-BE49-F238E27FC236}">
                    <a16:creationId xmlns:a16="http://schemas.microsoft.com/office/drawing/2014/main" id="{BB044038-7B51-BD4A-BCF8-E82901E1C4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74573" y="1257143"/>
                <a:ext cx="711200" cy="711200"/>
              </a:xfrm>
              <a:prstGeom prst="rect">
                <a:avLst/>
              </a:prstGeom>
            </p:spPr>
          </p:pic>
        </p:grpSp>
      </p:grpSp>
      <p:grpSp>
        <p:nvGrpSpPr>
          <p:cNvPr id="18" name="Group 17">
            <a:extLst>
              <a:ext uri="{FF2B5EF4-FFF2-40B4-BE49-F238E27FC236}">
                <a16:creationId xmlns:a16="http://schemas.microsoft.com/office/drawing/2014/main" id="{C59B069E-BDBC-7545-9BB6-F52603B438C3}"/>
              </a:ext>
            </a:extLst>
          </p:cNvPr>
          <p:cNvGrpSpPr/>
          <p:nvPr/>
        </p:nvGrpSpPr>
        <p:grpSpPr>
          <a:xfrm>
            <a:off x="4349852" y="4895563"/>
            <a:ext cx="1548545" cy="1548545"/>
            <a:chOff x="7663400" y="4074067"/>
            <a:chExt cx="1548545" cy="1548545"/>
          </a:xfrm>
        </p:grpSpPr>
        <p:sp>
          <p:nvSpPr>
            <p:cNvPr id="14" name="Rounded Rectangle 13">
              <a:extLst>
                <a:ext uri="{FF2B5EF4-FFF2-40B4-BE49-F238E27FC236}">
                  <a16:creationId xmlns:a16="http://schemas.microsoft.com/office/drawing/2014/main" id="{E3141B6E-D729-124D-8C0E-E94F6AF0CE85}"/>
                </a:ext>
              </a:extLst>
            </p:cNvPr>
            <p:cNvSpPr/>
            <p:nvPr/>
          </p:nvSpPr>
          <p:spPr>
            <a:xfrm>
              <a:off x="7663400" y="4074067"/>
              <a:ext cx="1548545" cy="1548545"/>
            </a:xfrm>
            <a:prstGeom prst="roundRect">
              <a:avLst>
                <a:gd name="adj" fmla="val 3414"/>
              </a:avLst>
            </a:prstGeom>
            <a:solidFill>
              <a:schemeClr val="accent3">
                <a:lumMod val="50000"/>
              </a:schemeClr>
            </a:solidFill>
            <a:ln>
              <a:solidFill>
                <a:schemeClr val="bg2">
                  <a:lumMod val="75000"/>
                  <a:lumOff val="2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dirty="0"/>
            </a:p>
          </p:txBody>
        </p:sp>
        <p:grpSp>
          <p:nvGrpSpPr>
            <p:cNvPr id="15" name="Group 14">
              <a:extLst>
                <a:ext uri="{FF2B5EF4-FFF2-40B4-BE49-F238E27FC236}">
                  <a16:creationId xmlns:a16="http://schemas.microsoft.com/office/drawing/2014/main" id="{283775CE-E220-6B4C-88DE-6AC14D8795BB}"/>
                </a:ext>
              </a:extLst>
            </p:cNvPr>
            <p:cNvGrpSpPr/>
            <p:nvPr/>
          </p:nvGrpSpPr>
          <p:grpSpPr>
            <a:xfrm>
              <a:off x="7947785" y="4148305"/>
              <a:ext cx="979774" cy="1400067"/>
              <a:chOff x="983303" y="2978073"/>
              <a:chExt cx="1296000" cy="1851943"/>
            </a:xfrm>
          </p:grpSpPr>
          <p:pic>
            <p:nvPicPr>
              <p:cNvPr id="16" name="Graphic 15">
                <a:extLst>
                  <a:ext uri="{FF2B5EF4-FFF2-40B4-BE49-F238E27FC236}">
                    <a16:creationId xmlns:a16="http://schemas.microsoft.com/office/drawing/2014/main" id="{7D75BC27-BEC7-0047-AA47-D318DB11AE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3303" y="2978073"/>
                <a:ext cx="1296000" cy="1296000"/>
              </a:xfrm>
              <a:prstGeom prst="rect">
                <a:avLst/>
              </a:prstGeom>
            </p:spPr>
          </p:pic>
          <p:sp>
            <p:nvSpPr>
              <p:cNvPr id="17" name="TextBox 16">
                <a:extLst>
                  <a:ext uri="{FF2B5EF4-FFF2-40B4-BE49-F238E27FC236}">
                    <a16:creationId xmlns:a16="http://schemas.microsoft.com/office/drawing/2014/main" id="{2CA7DBC5-5B21-9144-B2CF-CCD6EE8FE9D3}"/>
                  </a:ext>
                </a:extLst>
              </p:cNvPr>
              <p:cNvSpPr txBox="1"/>
              <p:nvPr/>
            </p:nvSpPr>
            <p:spPr>
              <a:xfrm>
                <a:off x="1010883" y="4198991"/>
                <a:ext cx="1240845" cy="631025"/>
              </a:xfrm>
              <a:prstGeom prst="rect">
                <a:avLst/>
              </a:prstGeom>
              <a:noFill/>
            </p:spPr>
            <p:txBody>
              <a:bodyPr wrap="none" rtlCol="0">
                <a:spAutoFit/>
              </a:bodyPr>
              <a:lstStyle/>
              <a:p>
                <a:pPr algn="ctr"/>
                <a:r>
                  <a:rPr lang="en-DE" sz="1400" dirty="0">
                    <a:latin typeface="Amazon Ember" panose="020B0603020204020204" pitchFamily="34" charset="0"/>
                    <a:ea typeface="Amazon Ember" panose="020B0603020204020204" pitchFamily="34" charset="0"/>
                    <a:cs typeface="Amazon Ember" panose="020B0603020204020204" pitchFamily="34" charset="0"/>
                  </a:rPr>
                  <a:t>CDK App</a:t>
                </a:r>
              </a:p>
              <a:p>
                <a:pPr algn="ctr"/>
                <a:r>
                  <a:rPr lang="en-DE" sz="1100" i="1" dirty="0">
                    <a:latin typeface="Amazon Ember" panose="020B0603020204020204" pitchFamily="34" charset="0"/>
                    <a:ea typeface="Amazon Ember" panose="020B0603020204020204" pitchFamily="34" charset="0"/>
                    <a:cs typeface="Amazon Ember" panose="020B0603020204020204" pitchFamily="34" charset="0"/>
                  </a:rPr>
                  <a:t>Source Code</a:t>
                </a:r>
              </a:p>
            </p:txBody>
          </p:sp>
        </p:grpSp>
      </p:grpSp>
      <p:grpSp>
        <p:nvGrpSpPr>
          <p:cNvPr id="29" name="Group 28">
            <a:extLst>
              <a:ext uri="{FF2B5EF4-FFF2-40B4-BE49-F238E27FC236}">
                <a16:creationId xmlns:a16="http://schemas.microsoft.com/office/drawing/2014/main" id="{22B200A8-8502-4446-9195-79FA621EC7BD}"/>
              </a:ext>
            </a:extLst>
          </p:cNvPr>
          <p:cNvGrpSpPr/>
          <p:nvPr/>
        </p:nvGrpSpPr>
        <p:grpSpPr>
          <a:xfrm>
            <a:off x="12295810" y="4260300"/>
            <a:ext cx="1255048" cy="1176821"/>
            <a:chOff x="4368513" y="1923269"/>
            <a:chExt cx="1255048" cy="1176821"/>
          </a:xfrm>
        </p:grpSpPr>
        <p:sp>
          <p:nvSpPr>
            <p:cNvPr id="25" name="Rounded Rectangle 24">
              <a:extLst>
                <a:ext uri="{FF2B5EF4-FFF2-40B4-BE49-F238E27FC236}">
                  <a16:creationId xmlns:a16="http://schemas.microsoft.com/office/drawing/2014/main" id="{C486523F-0BA4-BA40-9734-951F81450BC6}"/>
                </a:ext>
              </a:extLst>
            </p:cNvPr>
            <p:cNvSpPr/>
            <p:nvPr/>
          </p:nvSpPr>
          <p:spPr>
            <a:xfrm>
              <a:off x="4368513" y="1923269"/>
              <a:ext cx="1255048" cy="1176821"/>
            </a:xfrm>
            <a:prstGeom prst="roundRect">
              <a:avLst>
                <a:gd name="adj" fmla="val 3414"/>
              </a:avLst>
            </a:prstGeom>
            <a:solidFill>
              <a:schemeClr val="accent3">
                <a:lumMod val="50000"/>
              </a:schemeClr>
            </a:solidFill>
            <a:ln>
              <a:solidFill>
                <a:schemeClr val="bg2">
                  <a:lumMod val="75000"/>
                  <a:lumOff val="2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dirty="0"/>
            </a:p>
          </p:txBody>
        </p:sp>
        <p:grpSp>
          <p:nvGrpSpPr>
            <p:cNvPr id="21" name="Group 20">
              <a:extLst>
                <a:ext uri="{FF2B5EF4-FFF2-40B4-BE49-F238E27FC236}">
                  <a16:creationId xmlns:a16="http://schemas.microsoft.com/office/drawing/2014/main" id="{56C4A34A-193E-9F47-B179-275339ECB41A}"/>
                </a:ext>
              </a:extLst>
            </p:cNvPr>
            <p:cNvGrpSpPr>
              <a:grpSpLocks noChangeAspect="1"/>
            </p:cNvGrpSpPr>
            <p:nvPr/>
          </p:nvGrpSpPr>
          <p:grpSpPr>
            <a:xfrm>
              <a:off x="4584557" y="2109129"/>
              <a:ext cx="822960" cy="805099"/>
              <a:chOff x="3557919" y="3635339"/>
              <a:chExt cx="1072750" cy="1049775"/>
            </a:xfrm>
          </p:grpSpPr>
          <p:sp>
            <p:nvSpPr>
              <p:cNvPr id="23" name="TextBox 22">
                <a:extLst>
                  <a:ext uri="{FF2B5EF4-FFF2-40B4-BE49-F238E27FC236}">
                    <a16:creationId xmlns:a16="http://schemas.microsoft.com/office/drawing/2014/main" id="{AA25BAFB-E66F-1941-BB3C-4F1E9E701EC4}"/>
                  </a:ext>
                </a:extLst>
              </p:cNvPr>
              <p:cNvSpPr txBox="1"/>
              <p:nvPr/>
            </p:nvSpPr>
            <p:spPr>
              <a:xfrm>
                <a:off x="3557919" y="4283801"/>
                <a:ext cx="1072750" cy="401313"/>
              </a:xfrm>
              <a:prstGeom prst="rect">
                <a:avLst/>
              </a:prstGeom>
              <a:noFill/>
            </p:spPr>
            <p:txBody>
              <a:bodyPr wrap="square" rtlCol="0">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Stack A</a:t>
                </a:r>
              </a:p>
            </p:txBody>
          </p:sp>
          <p:pic>
            <p:nvPicPr>
              <p:cNvPr id="22" name="Graphic 21">
                <a:extLst>
                  <a:ext uri="{FF2B5EF4-FFF2-40B4-BE49-F238E27FC236}">
                    <a16:creationId xmlns:a16="http://schemas.microsoft.com/office/drawing/2014/main" id="{596028EF-78E2-494A-A3D5-75809AAF76B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08545" y="3635339"/>
                <a:ext cx="571500" cy="571500"/>
              </a:xfrm>
              <a:prstGeom prst="rect">
                <a:avLst/>
              </a:prstGeom>
            </p:spPr>
          </p:pic>
        </p:grpSp>
      </p:grpSp>
      <p:grpSp>
        <p:nvGrpSpPr>
          <p:cNvPr id="46" name="Group 45">
            <a:extLst>
              <a:ext uri="{FF2B5EF4-FFF2-40B4-BE49-F238E27FC236}">
                <a16:creationId xmlns:a16="http://schemas.microsoft.com/office/drawing/2014/main" id="{59079D88-F51B-8647-82A3-7FA623D74D4E}"/>
              </a:ext>
            </a:extLst>
          </p:cNvPr>
          <p:cNvGrpSpPr/>
          <p:nvPr/>
        </p:nvGrpSpPr>
        <p:grpSpPr>
          <a:xfrm>
            <a:off x="7081143" y="4247229"/>
            <a:ext cx="1487995" cy="1307825"/>
            <a:chOff x="6185450" y="5226211"/>
            <a:chExt cx="1487995" cy="1307825"/>
          </a:xfrm>
        </p:grpSpPr>
        <p:sp>
          <p:nvSpPr>
            <p:cNvPr id="47" name="Rounded Rectangle 46">
              <a:extLst>
                <a:ext uri="{FF2B5EF4-FFF2-40B4-BE49-F238E27FC236}">
                  <a16:creationId xmlns:a16="http://schemas.microsoft.com/office/drawing/2014/main" id="{941F2392-A553-B446-BD35-B34F9D65EEAA}"/>
                </a:ext>
              </a:extLst>
            </p:cNvPr>
            <p:cNvSpPr/>
            <p:nvPr/>
          </p:nvSpPr>
          <p:spPr>
            <a:xfrm>
              <a:off x="6232069" y="5226211"/>
              <a:ext cx="1394760" cy="1307825"/>
            </a:xfrm>
            <a:prstGeom prst="roundRect">
              <a:avLst>
                <a:gd name="adj" fmla="val 3414"/>
              </a:avLst>
            </a:prstGeom>
            <a:solidFill>
              <a:schemeClr val="accent3">
                <a:lumMod val="50000"/>
              </a:schemeClr>
            </a:solidFill>
            <a:ln>
              <a:solidFill>
                <a:schemeClr val="bg2">
                  <a:lumMod val="75000"/>
                  <a:lumOff val="2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dirty="0"/>
            </a:p>
          </p:txBody>
        </p:sp>
        <p:pic>
          <p:nvPicPr>
            <p:cNvPr id="48" name="Graphic 47">
              <a:extLst>
                <a:ext uri="{FF2B5EF4-FFF2-40B4-BE49-F238E27FC236}">
                  <a16:creationId xmlns:a16="http://schemas.microsoft.com/office/drawing/2014/main" id="{5027C06B-4318-CE4F-ABF6-817736EA839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37674" y="5471841"/>
              <a:ext cx="583545" cy="583546"/>
            </a:xfrm>
            <a:prstGeom prst="rect">
              <a:avLst/>
            </a:prstGeom>
          </p:spPr>
        </p:pic>
        <p:sp>
          <p:nvSpPr>
            <p:cNvPr id="49" name="TextBox 48">
              <a:extLst>
                <a:ext uri="{FF2B5EF4-FFF2-40B4-BE49-F238E27FC236}">
                  <a16:creationId xmlns:a16="http://schemas.microsoft.com/office/drawing/2014/main" id="{F137C665-8397-C340-9F7E-E6158A402D5F}"/>
                </a:ext>
              </a:extLst>
            </p:cNvPr>
            <p:cNvSpPr txBox="1"/>
            <p:nvPr/>
          </p:nvSpPr>
          <p:spPr>
            <a:xfrm>
              <a:off x="6185450" y="6119639"/>
              <a:ext cx="1487995" cy="307777"/>
            </a:xfrm>
            <a:prstGeom prst="rect">
              <a:avLst/>
            </a:prstGeom>
            <a:noFill/>
          </p:spPr>
          <p:txBody>
            <a:bodyPr wrap="square" rtlCol="0">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Template A</a:t>
              </a:r>
            </a:p>
          </p:txBody>
        </p:sp>
      </p:grpSp>
      <p:grpSp>
        <p:nvGrpSpPr>
          <p:cNvPr id="54" name="Group 53">
            <a:extLst>
              <a:ext uri="{FF2B5EF4-FFF2-40B4-BE49-F238E27FC236}">
                <a16:creationId xmlns:a16="http://schemas.microsoft.com/office/drawing/2014/main" id="{E7F0B310-F180-2A49-A7F2-C8BDF08C4F7C}"/>
              </a:ext>
            </a:extLst>
          </p:cNvPr>
          <p:cNvGrpSpPr/>
          <p:nvPr/>
        </p:nvGrpSpPr>
        <p:grpSpPr>
          <a:xfrm>
            <a:off x="7081143" y="5851052"/>
            <a:ext cx="1487995" cy="1307825"/>
            <a:chOff x="6185450" y="5226211"/>
            <a:chExt cx="1487995" cy="1307825"/>
          </a:xfrm>
        </p:grpSpPr>
        <p:sp>
          <p:nvSpPr>
            <p:cNvPr id="55" name="Rounded Rectangle 54">
              <a:extLst>
                <a:ext uri="{FF2B5EF4-FFF2-40B4-BE49-F238E27FC236}">
                  <a16:creationId xmlns:a16="http://schemas.microsoft.com/office/drawing/2014/main" id="{9D645618-C8DF-B848-B3E3-61EBC8989302}"/>
                </a:ext>
              </a:extLst>
            </p:cNvPr>
            <p:cNvSpPr/>
            <p:nvPr/>
          </p:nvSpPr>
          <p:spPr>
            <a:xfrm>
              <a:off x="6232069" y="5226211"/>
              <a:ext cx="1394760" cy="1307825"/>
            </a:xfrm>
            <a:prstGeom prst="roundRect">
              <a:avLst>
                <a:gd name="adj" fmla="val 3414"/>
              </a:avLst>
            </a:prstGeom>
            <a:solidFill>
              <a:schemeClr val="accent3">
                <a:lumMod val="50000"/>
              </a:schemeClr>
            </a:solidFill>
            <a:ln>
              <a:solidFill>
                <a:schemeClr val="bg2">
                  <a:lumMod val="75000"/>
                  <a:lumOff val="2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dirty="0"/>
            </a:p>
          </p:txBody>
        </p:sp>
        <p:pic>
          <p:nvPicPr>
            <p:cNvPr id="56" name="Graphic 55">
              <a:extLst>
                <a:ext uri="{FF2B5EF4-FFF2-40B4-BE49-F238E27FC236}">
                  <a16:creationId xmlns:a16="http://schemas.microsoft.com/office/drawing/2014/main" id="{1B94B2FF-C0C7-B14E-81F2-5EF629F03E5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37674" y="5471841"/>
              <a:ext cx="583545" cy="583546"/>
            </a:xfrm>
            <a:prstGeom prst="rect">
              <a:avLst/>
            </a:prstGeom>
          </p:spPr>
        </p:pic>
        <p:sp>
          <p:nvSpPr>
            <p:cNvPr id="57" name="TextBox 56">
              <a:extLst>
                <a:ext uri="{FF2B5EF4-FFF2-40B4-BE49-F238E27FC236}">
                  <a16:creationId xmlns:a16="http://schemas.microsoft.com/office/drawing/2014/main" id="{4A04AC0D-E916-454E-9DE4-C53B83A5C060}"/>
                </a:ext>
              </a:extLst>
            </p:cNvPr>
            <p:cNvSpPr txBox="1"/>
            <p:nvPr/>
          </p:nvSpPr>
          <p:spPr>
            <a:xfrm>
              <a:off x="6185450" y="6119639"/>
              <a:ext cx="1487995" cy="307777"/>
            </a:xfrm>
            <a:prstGeom prst="rect">
              <a:avLst/>
            </a:prstGeom>
            <a:noFill/>
          </p:spPr>
          <p:txBody>
            <a:bodyPr wrap="square" rtlCol="0">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Template B</a:t>
              </a:r>
            </a:p>
          </p:txBody>
        </p:sp>
      </p:grpSp>
      <p:grpSp>
        <p:nvGrpSpPr>
          <p:cNvPr id="58" name="Group 57">
            <a:extLst>
              <a:ext uri="{FF2B5EF4-FFF2-40B4-BE49-F238E27FC236}">
                <a16:creationId xmlns:a16="http://schemas.microsoft.com/office/drawing/2014/main" id="{9BDBEC75-2D9C-B04E-9C8E-06759C947E85}"/>
              </a:ext>
            </a:extLst>
          </p:cNvPr>
          <p:cNvGrpSpPr/>
          <p:nvPr/>
        </p:nvGrpSpPr>
        <p:grpSpPr>
          <a:xfrm>
            <a:off x="9449608" y="4872996"/>
            <a:ext cx="2257797" cy="1548545"/>
            <a:chOff x="5390144" y="4074067"/>
            <a:chExt cx="2257797" cy="1548545"/>
          </a:xfrm>
        </p:grpSpPr>
        <p:sp>
          <p:nvSpPr>
            <p:cNvPr id="59" name="Rounded Rectangle 58">
              <a:extLst>
                <a:ext uri="{FF2B5EF4-FFF2-40B4-BE49-F238E27FC236}">
                  <a16:creationId xmlns:a16="http://schemas.microsoft.com/office/drawing/2014/main" id="{764A7999-0ACA-334D-BD08-0AAAA3A02F38}"/>
                </a:ext>
              </a:extLst>
            </p:cNvPr>
            <p:cNvSpPr/>
            <p:nvPr/>
          </p:nvSpPr>
          <p:spPr>
            <a:xfrm>
              <a:off x="5744771" y="4074067"/>
              <a:ext cx="1548545" cy="1548545"/>
            </a:xfrm>
            <a:prstGeom prst="roundRect">
              <a:avLst>
                <a:gd name="adj" fmla="val 3414"/>
              </a:avLst>
            </a:prstGeom>
            <a:solidFill>
              <a:schemeClr val="accent3">
                <a:lumMod val="50000"/>
              </a:schemeClr>
            </a:solidFill>
            <a:ln>
              <a:solidFill>
                <a:schemeClr val="bg2">
                  <a:lumMod val="75000"/>
                  <a:lumOff val="2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dirty="0"/>
            </a:p>
          </p:txBody>
        </p:sp>
        <p:grpSp>
          <p:nvGrpSpPr>
            <p:cNvPr id="60" name="Group 59">
              <a:extLst>
                <a:ext uri="{FF2B5EF4-FFF2-40B4-BE49-F238E27FC236}">
                  <a16:creationId xmlns:a16="http://schemas.microsoft.com/office/drawing/2014/main" id="{998E23AF-3E7A-9F43-8EDF-DB64B73B0C5D}"/>
                </a:ext>
              </a:extLst>
            </p:cNvPr>
            <p:cNvGrpSpPr/>
            <p:nvPr/>
          </p:nvGrpSpPr>
          <p:grpSpPr>
            <a:xfrm>
              <a:off x="5390144" y="4360295"/>
              <a:ext cx="2257797" cy="1262317"/>
              <a:chOff x="6579221" y="1257143"/>
              <a:chExt cx="2301904" cy="1278085"/>
            </a:xfrm>
          </p:grpSpPr>
          <p:sp>
            <p:nvSpPr>
              <p:cNvPr id="61" name="TextBox 60">
                <a:extLst>
                  <a:ext uri="{FF2B5EF4-FFF2-40B4-BE49-F238E27FC236}">
                    <a16:creationId xmlns:a16="http://schemas.microsoft.com/office/drawing/2014/main" id="{AE6EA084-A39E-E14E-9C6F-1E3C864A4320}"/>
                  </a:ext>
                </a:extLst>
              </p:cNvPr>
              <p:cNvSpPr txBox="1"/>
              <p:nvPr/>
            </p:nvSpPr>
            <p:spPr>
              <a:xfrm>
                <a:off x="6579221" y="2005472"/>
                <a:ext cx="2301904" cy="529756"/>
              </a:xfrm>
              <a:prstGeom prst="rect">
                <a:avLst/>
              </a:prstGeom>
              <a:noFill/>
            </p:spPr>
            <p:txBody>
              <a:bodyPr wrap="square" rtlCol="0">
                <a:spAutoFit/>
              </a:bodyPr>
              <a:lstStyle/>
              <a:p>
                <a:pPr algn="ctr" defTabSz="914400"/>
                <a:r>
                  <a:rPr lang="en-US" sz="1400" dirty="0">
                    <a:solidFill>
                      <a:srgbClr val="FAFAFA"/>
                    </a:solidFill>
                    <a:latin typeface="Amazon Ember" panose="020B0603020204020204" pitchFamily="34" charset="0"/>
                    <a:ea typeface="Amazon Ember" panose="020B0603020204020204" pitchFamily="34" charset="0"/>
                    <a:cs typeface="Amazon Ember" panose="020B0603020204020204" pitchFamily="34" charset="0"/>
                  </a:rPr>
                  <a:t>AWS </a:t>
                </a:r>
              </a:p>
              <a:p>
                <a:pPr algn="ctr" defTabSz="914400"/>
                <a:r>
                  <a:rPr lang="en-US" sz="1400" dirty="0">
                    <a:solidFill>
                      <a:srgbClr val="FAFAFA"/>
                    </a:solidFill>
                    <a:latin typeface="Amazon Ember" panose="020B0603020204020204" pitchFamily="34" charset="0"/>
                    <a:ea typeface="Amazon Ember" panose="020B0603020204020204" pitchFamily="34" charset="0"/>
                    <a:cs typeface="Amazon Ember" panose="020B0603020204020204" pitchFamily="34" charset="0"/>
                  </a:rPr>
                  <a:t>CloudFormation</a:t>
                </a:r>
              </a:p>
            </p:txBody>
          </p:sp>
          <p:pic>
            <p:nvPicPr>
              <p:cNvPr id="62" name="Graphic 61">
                <a:extLst>
                  <a:ext uri="{FF2B5EF4-FFF2-40B4-BE49-F238E27FC236}">
                    <a16:creationId xmlns:a16="http://schemas.microsoft.com/office/drawing/2014/main" id="{72B6B7B3-E98B-8E4C-B890-E1A224B50E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74573" y="1257143"/>
                <a:ext cx="711200" cy="711200"/>
              </a:xfrm>
              <a:prstGeom prst="rect">
                <a:avLst/>
              </a:prstGeom>
            </p:spPr>
          </p:pic>
        </p:grpSp>
      </p:grpSp>
      <p:grpSp>
        <p:nvGrpSpPr>
          <p:cNvPr id="63" name="Group 62">
            <a:extLst>
              <a:ext uri="{FF2B5EF4-FFF2-40B4-BE49-F238E27FC236}">
                <a16:creationId xmlns:a16="http://schemas.microsoft.com/office/drawing/2014/main" id="{EC074E49-9404-1147-8F6E-C0155F7653CF}"/>
              </a:ext>
            </a:extLst>
          </p:cNvPr>
          <p:cNvGrpSpPr/>
          <p:nvPr/>
        </p:nvGrpSpPr>
        <p:grpSpPr>
          <a:xfrm>
            <a:off x="12295810" y="5855698"/>
            <a:ext cx="1255048" cy="1176821"/>
            <a:chOff x="4368513" y="1923269"/>
            <a:chExt cx="1255048" cy="1176821"/>
          </a:xfrm>
        </p:grpSpPr>
        <p:sp>
          <p:nvSpPr>
            <p:cNvPr id="64" name="Rounded Rectangle 63">
              <a:extLst>
                <a:ext uri="{FF2B5EF4-FFF2-40B4-BE49-F238E27FC236}">
                  <a16:creationId xmlns:a16="http://schemas.microsoft.com/office/drawing/2014/main" id="{78226428-2775-554D-9225-677DAE49728A}"/>
                </a:ext>
              </a:extLst>
            </p:cNvPr>
            <p:cNvSpPr/>
            <p:nvPr/>
          </p:nvSpPr>
          <p:spPr>
            <a:xfrm>
              <a:off x="4368513" y="1923269"/>
              <a:ext cx="1255048" cy="1176821"/>
            </a:xfrm>
            <a:prstGeom prst="roundRect">
              <a:avLst>
                <a:gd name="adj" fmla="val 3414"/>
              </a:avLst>
            </a:prstGeom>
            <a:solidFill>
              <a:schemeClr val="accent3">
                <a:lumMod val="50000"/>
              </a:schemeClr>
            </a:solidFill>
            <a:ln>
              <a:solidFill>
                <a:schemeClr val="bg2">
                  <a:lumMod val="75000"/>
                  <a:lumOff val="2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dirty="0"/>
            </a:p>
          </p:txBody>
        </p:sp>
        <p:grpSp>
          <p:nvGrpSpPr>
            <p:cNvPr id="65" name="Group 64">
              <a:extLst>
                <a:ext uri="{FF2B5EF4-FFF2-40B4-BE49-F238E27FC236}">
                  <a16:creationId xmlns:a16="http://schemas.microsoft.com/office/drawing/2014/main" id="{4AAED273-38C9-0E4C-AD0F-F14D3BA5EC5C}"/>
                </a:ext>
              </a:extLst>
            </p:cNvPr>
            <p:cNvGrpSpPr>
              <a:grpSpLocks noChangeAspect="1"/>
            </p:cNvGrpSpPr>
            <p:nvPr/>
          </p:nvGrpSpPr>
          <p:grpSpPr>
            <a:xfrm>
              <a:off x="4584557" y="2109129"/>
              <a:ext cx="822960" cy="805099"/>
              <a:chOff x="3557919" y="3635339"/>
              <a:chExt cx="1072750" cy="1049775"/>
            </a:xfrm>
          </p:grpSpPr>
          <p:sp>
            <p:nvSpPr>
              <p:cNvPr id="66" name="TextBox 65">
                <a:extLst>
                  <a:ext uri="{FF2B5EF4-FFF2-40B4-BE49-F238E27FC236}">
                    <a16:creationId xmlns:a16="http://schemas.microsoft.com/office/drawing/2014/main" id="{05DA6709-DF25-0B4A-A9A9-5DC6B4075177}"/>
                  </a:ext>
                </a:extLst>
              </p:cNvPr>
              <p:cNvSpPr txBox="1"/>
              <p:nvPr/>
            </p:nvSpPr>
            <p:spPr>
              <a:xfrm>
                <a:off x="3557919" y="4283801"/>
                <a:ext cx="1072750" cy="401313"/>
              </a:xfrm>
              <a:prstGeom prst="rect">
                <a:avLst/>
              </a:prstGeom>
              <a:noFill/>
            </p:spPr>
            <p:txBody>
              <a:bodyPr wrap="square" rtlCol="0">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Stack B</a:t>
                </a:r>
              </a:p>
            </p:txBody>
          </p:sp>
          <p:pic>
            <p:nvPicPr>
              <p:cNvPr id="67" name="Graphic 66">
                <a:extLst>
                  <a:ext uri="{FF2B5EF4-FFF2-40B4-BE49-F238E27FC236}">
                    <a16:creationId xmlns:a16="http://schemas.microsoft.com/office/drawing/2014/main" id="{76376ABB-727F-C84C-998A-AD69414A00B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08545" y="3635339"/>
                <a:ext cx="571500" cy="571500"/>
              </a:xfrm>
              <a:prstGeom prst="rect">
                <a:avLst/>
              </a:prstGeom>
            </p:spPr>
          </p:pic>
        </p:grpSp>
      </p:grpSp>
      <p:grpSp>
        <p:nvGrpSpPr>
          <p:cNvPr id="68" name="Group 67">
            <a:extLst>
              <a:ext uri="{FF2B5EF4-FFF2-40B4-BE49-F238E27FC236}">
                <a16:creationId xmlns:a16="http://schemas.microsoft.com/office/drawing/2014/main" id="{0AB4BC57-B0BB-4D45-BC90-B991E830D354}"/>
              </a:ext>
            </a:extLst>
          </p:cNvPr>
          <p:cNvGrpSpPr/>
          <p:nvPr/>
        </p:nvGrpSpPr>
        <p:grpSpPr>
          <a:xfrm>
            <a:off x="7125833" y="1431022"/>
            <a:ext cx="1398615" cy="1307825"/>
            <a:chOff x="6228214" y="5226211"/>
            <a:chExt cx="1398615" cy="1307825"/>
          </a:xfrm>
        </p:grpSpPr>
        <p:sp>
          <p:nvSpPr>
            <p:cNvPr id="69" name="Rounded Rectangle 68">
              <a:extLst>
                <a:ext uri="{FF2B5EF4-FFF2-40B4-BE49-F238E27FC236}">
                  <a16:creationId xmlns:a16="http://schemas.microsoft.com/office/drawing/2014/main" id="{E4A695C2-F29D-6C4F-BB9F-85B3A03D2FD6}"/>
                </a:ext>
              </a:extLst>
            </p:cNvPr>
            <p:cNvSpPr/>
            <p:nvPr/>
          </p:nvSpPr>
          <p:spPr>
            <a:xfrm>
              <a:off x="6232069" y="5226211"/>
              <a:ext cx="1394760" cy="1307825"/>
            </a:xfrm>
            <a:prstGeom prst="roundRect">
              <a:avLst>
                <a:gd name="adj" fmla="val 3414"/>
              </a:avLst>
            </a:prstGeom>
            <a:solidFill>
              <a:schemeClr val="accent3">
                <a:lumMod val="50000"/>
              </a:schemeClr>
            </a:solidFill>
            <a:ln>
              <a:solidFill>
                <a:schemeClr val="bg2">
                  <a:lumMod val="75000"/>
                  <a:lumOff val="2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dirty="0"/>
            </a:p>
          </p:txBody>
        </p:sp>
        <p:pic>
          <p:nvPicPr>
            <p:cNvPr id="70" name="Graphic 69">
              <a:extLst>
                <a:ext uri="{FF2B5EF4-FFF2-40B4-BE49-F238E27FC236}">
                  <a16:creationId xmlns:a16="http://schemas.microsoft.com/office/drawing/2014/main" id="{57748136-A14E-284B-AF35-0ABCEE6B6FE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33821" y="5380732"/>
              <a:ext cx="583545" cy="583546"/>
            </a:xfrm>
            <a:prstGeom prst="rect">
              <a:avLst/>
            </a:prstGeom>
          </p:spPr>
        </p:pic>
        <p:sp>
          <p:nvSpPr>
            <p:cNvPr id="71" name="TextBox 70">
              <a:extLst>
                <a:ext uri="{FF2B5EF4-FFF2-40B4-BE49-F238E27FC236}">
                  <a16:creationId xmlns:a16="http://schemas.microsoft.com/office/drawing/2014/main" id="{498A4A35-BC8B-0847-AE5B-8732032C5E0B}"/>
                </a:ext>
              </a:extLst>
            </p:cNvPr>
            <p:cNvSpPr txBox="1"/>
            <p:nvPr/>
          </p:nvSpPr>
          <p:spPr>
            <a:xfrm>
              <a:off x="6228214" y="6000002"/>
              <a:ext cx="1394761" cy="523220"/>
            </a:xfrm>
            <a:prstGeom prst="rect">
              <a:avLst/>
            </a:prstGeom>
            <a:noFill/>
          </p:spPr>
          <p:txBody>
            <a:bodyPr wrap="square" rtlCol="0">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Parameterized Template</a:t>
              </a:r>
            </a:p>
          </p:txBody>
        </p:sp>
      </p:grpSp>
      <p:grpSp>
        <p:nvGrpSpPr>
          <p:cNvPr id="72" name="Group 71">
            <a:extLst>
              <a:ext uri="{FF2B5EF4-FFF2-40B4-BE49-F238E27FC236}">
                <a16:creationId xmlns:a16="http://schemas.microsoft.com/office/drawing/2014/main" id="{4AC6D49B-BD97-0242-A937-DCC66A6C19CD}"/>
              </a:ext>
            </a:extLst>
          </p:cNvPr>
          <p:cNvGrpSpPr/>
          <p:nvPr/>
        </p:nvGrpSpPr>
        <p:grpSpPr>
          <a:xfrm>
            <a:off x="12295810" y="701929"/>
            <a:ext cx="1255048" cy="1176821"/>
            <a:chOff x="4368513" y="1923269"/>
            <a:chExt cx="1255048" cy="1176821"/>
          </a:xfrm>
        </p:grpSpPr>
        <p:sp>
          <p:nvSpPr>
            <p:cNvPr id="73" name="Rounded Rectangle 72">
              <a:extLst>
                <a:ext uri="{FF2B5EF4-FFF2-40B4-BE49-F238E27FC236}">
                  <a16:creationId xmlns:a16="http://schemas.microsoft.com/office/drawing/2014/main" id="{762D75DA-E5A7-6F42-A7D6-50A127B2415D}"/>
                </a:ext>
              </a:extLst>
            </p:cNvPr>
            <p:cNvSpPr/>
            <p:nvPr/>
          </p:nvSpPr>
          <p:spPr>
            <a:xfrm>
              <a:off x="4368513" y="1923269"/>
              <a:ext cx="1255048" cy="1176821"/>
            </a:xfrm>
            <a:prstGeom prst="roundRect">
              <a:avLst>
                <a:gd name="adj" fmla="val 3414"/>
              </a:avLst>
            </a:prstGeom>
            <a:solidFill>
              <a:schemeClr val="accent3">
                <a:lumMod val="50000"/>
              </a:schemeClr>
            </a:solidFill>
            <a:ln>
              <a:solidFill>
                <a:schemeClr val="bg2">
                  <a:lumMod val="75000"/>
                  <a:lumOff val="2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dirty="0"/>
            </a:p>
          </p:txBody>
        </p:sp>
        <p:grpSp>
          <p:nvGrpSpPr>
            <p:cNvPr id="74" name="Group 73">
              <a:extLst>
                <a:ext uri="{FF2B5EF4-FFF2-40B4-BE49-F238E27FC236}">
                  <a16:creationId xmlns:a16="http://schemas.microsoft.com/office/drawing/2014/main" id="{E9EBCDD6-78D1-7B4E-92E3-3A8B46E9D46B}"/>
                </a:ext>
              </a:extLst>
            </p:cNvPr>
            <p:cNvGrpSpPr>
              <a:grpSpLocks noChangeAspect="1"/>
            </p:cNvGrpSpPr>
            <p:nvPr/>
          </p:nvGrpSpPr>
          <p:grpSpPr>
            <a:xfrm>
              <a:off x="4584557" y="2109129"/>
              <a:ext cx="822960" cy="805099"/>
              <a:chOff x="3557919" y="3635339"/>
              <a:chExt cx="1072750" cy="1049775"/>
            </a:xfrm>
          </p:grpSpPr>
          <p:sp>
            <p:nvSpPr>
              <p:cNvPr id="75" name="TextBox 74">
                <a:extLst>
                  <a:ext uri="{FF2B5EF4-FFF2-40B4-BE49-F238E27FC236}">
                    <a16:creationId xmlns:a16="http://schemas.microsoft.com/office/drawing/2014/main" id="{57C5EFD7-5C07-3F43-96BD-F7CEB39C0D45}"/>
                  </a:ext>
                </a:extLst>
              </p:cNvPr>
              <p:cNvSpPr txBox="1"/>
              <p:nvPr/>
            </p:nvSpPr>
            <p:spPr>
              <a:xfrm>
                <a:off x="3557919" y="4283801"/>
                <a:ext cx="1072750" cy="401313"/>
              </a:xfrm>
              <a:prstGeom prst="rect">
                <a:avLst/>
              </a:prstGeom>
              <a:noFill/>
            </p:spPr>
            <p:txBody>
              <a:bodyPr wrap="square" rtlCol="0">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Stack 1</a:t>
                </a:r>
              </a:p>
            </p:txBody>
          </p:sp>
          <p:pic>
            <p:nvPicPr>
              <p:cNvPr id="76" name="Graphic 75">
                <a:extLst>
                  <a:ext uri="{FF2B5EF4-FFF2-40B4-BE49-F238E27FC236}">
                    <a16:creationId xmlns:a16="http://schemas.microsoft.com/office/drawing/2014/main" id="{F40BA722-F823-DD47-99A1-ADE1F00188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08545" y="3635339"/>
                <a:ext cx="571500" cy="571500"/>
              </a:xfrm>
              <a:prstGeom prst="rect">
                <a:avLst/>
              </a:prstGeom>
            </p:spPr>
          </p:pic>
        </p:grpSp>
      </p:grpSp>
      <p:grpSp>
        <p:nvGrpSpPr>
          <p:cNvPr id="88" name="Group 87">
            <a:extLst>
              <a:ext uri="{FF2B5EF4-FFF2-40B4-BE49-F238E27FC236}">
                <a16:creationId xmlns:a16="http://schemas.microsoft.com/office/drawing/2014/main" id="{F890A344-C239-AB49-9D0B-AE5D73AE1472}"/>
              </a:ext>
            </a:extLst>
          </p:cNvPr>
          <p:cNvGrpSpPr/>
          <p:nvPr/>
        </p:nvGrpSpPr>
        <p:grpSpPr>
          <a:xfrm>
            <a:off x="12295810" y="2350363"/>
            <a:ext cx="1255048" cy="1176821"/>
            <a:chOff x="4368513" y="1923269"/>
            <a:chExt cx="1255048" cy="1176821"/>
          </a:xfrm>
        </p:grpSpPr>
        <p:sp>
          <p:nvSpPr>
            <p:cNvPr id="89" name="Rounded Rectangle 88">
              <a:extLst>
                <a:ext uri="{FF2B5EF4-FFF2-40B4-BE49-F238E27FC236}">
                  <a16:creationId xmlns:a16="http://schemas.microsoft.com/office/drawing/2014/main" id="{BC91EE99-F60E-1B48-831F-C8EBC4AB51ED}"/>
                </a:ext>
              </a:extLst>
            </p:cNvPr>
            <p:cNvSpPr/>
            <p:nvPr/>
          </p:nvSpPr>
          <p:spPr>
            <a:xfrm>
              <a:off x="4368513" y="1923269"/>
              <a:ext cx="1255048" cy="1176821"/>
            </a:xfrm>
            <a:prstGeom prst="roundRect">
              <a:avLst>
                <a:gd name="adj" fmla="val 3414"/>
              </a:avLst>
            </a:prstGeom>
            <a:solidFill>
              <a:schemeClr val="accent3">
                <a:lumMod val="50000"/>
              </a:schemeClr>
            </a:solidFill>
            <a:ln>
              <a:solidFill>
                <a:schemeClr val="bg2">
                  <a:lumMod val="75000"/>
                  <a:lumOff val="2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dirty="0"/>
            </a:p>
          </p:txBody>
        </p:sp>
        <p:grpSp>
          <p:nvGrpSpPr>
            <p:cNvPr id="90" name="Group 89">
              <a:extLst>
                <a:ext uri="{FF2B5EF4-FFF2-40B4-BE49-F238E27FC236}">
                  <a16:creationId xmlns:a16="http://schemas.microsoft.com/office/drawing/2014/main" id="{A56212B9-A062-D84B-8676-EE5DED288631}"/>
                </a:ext>
              </a:extLst>
            </p:cNvPr>
            <p:cNvGrpSpPr>
              <a:grpSpLocks noChangeAspect="1"/>
            </p:cNvGrpSpPr>
            <p:nvPr/>
          </p:nvGrpSpPr>
          <p:grpSpPr>
            <a:xfrm>
              <a:off x="4584557" y="2109129"/>
              <a:ext cx="822960" cy="805099"/>
              <a:chOff x="3557919" y="3635339"/>
              <a:chExt cx="1072750" cy="1049775"/>
            </a:xfrm>
          </p:grpSpPr>
          <p:sp>
            <p:nvSpPr>
              <p:cNvPr id="91" name="TextBox 90">
                <a:extLst>
                  <a:ext uri="{FF2B5EF4-FFF2-40B4-BE49-F238E27FC236}">
                    <a16:creationId xmlns:a16="http://schemas.microsoft.com/office/drawing/2014/main" id="{AD6107E0-43A4-7044-B8C9-A9E2634DB60E}"/>
                  </a:ext>
                </a:extLst>
              </p:cNvPr>
              <p:cNvSpPr txBox="1"/>
              <p:nvPr/>
            </p:nvSpPr>
            <p:spPr>
              <a:xfrm>
                <a:off x="3557919" y="4283801"/>
                <a:ext cx="1072750" cy="401313"/>
              </a:xfrm>
              <a:prstGeom prst="rect">
                <a:avLst/>
              </a:prstGeom>
              <a:noFill/>
            </p:spPr>
            <p:txBody>
              <a:bodyPr wrap="square" rtlCol="0">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Stack 2</a:t>
                </a:r>
              </a:p>
            </p:txBody>
          </p:sp>
          <p:pic>
            <p:nvPicPr>
              <p:cNvPr id="92" name="Graphic 91">
                <a:extLst>
                  <a:ext uri="{FF2B5EF4-FFF2-40B4-BE49-F238E27FC236}">
                    <a16:creationId xmlns:a16="http://schemas.microsoft.com/office/drawing/2014/main" id="{AA70603A-83AF-F64B-9D5E-3CB56F3F8B1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08545" y="3635339"/>
                <a:ext cx="571500" cy="571500"/>
              </a:xfrm>
              <a:prstGeom prst="rect">
                <a:avLst/>
              </a:prstGeom>
            </p:spPr>
          </p:pic>
        </p:grpSp>
      </p:grpSp>
      <p:cxnSp>
        <p:nvCxnSpPr>
          <p:cNvPr id="94" name="Straight Connector 93">
            <a:extLst>
              <a:ext uri="{FF2B5EF4-FFF2-40B4-BE49-F238E27FC236}">
                <a16:creationId xmlns:a16="http://schemas.microsoft.com/office/drawing/2014/main" id="{74E9AA6B-BAA1-C044-97D0-8929E55A8F52}"/>
              </a:ext>
            </a:extLst>
          </p:cNvPr>
          <p:cNvCxnSpPr/>
          <p:nvPr/>
        </p:nvCxnSpPr>
        <p:spPr>
          <a:xfrm>
            <a:off x="320040" y="3904488"/>
            <a:ext cx="13990320" cy="0"/>
          </a:xfrm>
          <a:prstGeom prst="line">
            <a:avLst/>
          </a:prstGeom>
        </p:spPr>
        <p:style>
          <a:lnRef idx="2">
            <a:schemeClr val="accent1"/>
          </a:lnRef>
          <a:fillRef idx="0">
            <a:schemeClr val="accent1"/>
          </a:fillRef>
          <a:effectRef idx="1">
            <a:schemeClr val="accent1"/>
          </a:effectRef>
          <a:fontRef idx="minor">
            <a:schemeClr val="tx1"/>
          </a:fontRef>
        </p:style>
      </p:cxnSp>
      <p:sp>
        <p:nvSpPr>
          <p:cNvPr id="95" name="TextBox 94">
            <a:extLst>
              <a:ext uri="{FF2B5EF4-FFF2-40B4-BE49-F238E27FC236}">
                <a16:creationId xmlns:a16="http://schemas.microsoft.com/office/drawing/2014/main" id="{E546769D-5FFE-4B4A-86C4-83F7C624ACAE}"/>
              </a:ext>
            </a:extLst>
          </p:cNvPr>
          <p:cNvSpPr txBox="1"/>
          <p:nvPr/>
        </p:nvSpPr>
        <p:spPr>
          <a:xfrm>
            <a:off x="867804" y="1551277"/>
            <a:ext cx="3026791" cy="538609"/>
          </a:xfrm>
          <a:prstGeom prst="rect">
            <a:avLst/>
          </a:prstGeom>
          <a:noFill/>
        </p:spPr>
        <p:txBody>
          <a:bodyPr wrap="none" rtlCol="0">
            <a:spAutoFit/>
          </a:bodyPr>
          <a:lstStyle/>
          <a:p>
            <a:pPr algn="ctr"/>
            <a:r>
              <a:rPr lang="en-DE" sz="2900" b="1" dirty="0">
                <a:latin typeface="Amazon Ember" panose="020B0603020204020204" pitchFamily="34" charset="0"/>
                <a:ea typeface="Amazon Ember" panose="020B0603020204020204" pitchFamily="34" charset="0"/>
                <a:cs typeface="Amazon Ember" panose="020B0603020204020204" pitchFamily="34" charset="0"/>
              </a:rPr>
              <a:t>CloudFormation</a:t>
            </a:r>
          </a:p>
        </p:txBody>
      </p:sp>
      <p:sp>
        <p:nvSpPr>
          <p:cNvPr id="96" name="TextBox 95">
            <a:extLst>
              <a:ext uri="{FF2B5EF4-FFF2-40B4-BE49-F238E27FC236}">
                <a16:creationId xmlns:a16="http://schemas.microsoft.com/office/drawing/2014/main" id="{E5B2946F-C3E7-6A42-A9C2-F05CF3BB9C24}"/>
              </a:ext>
            </a:extLst>
          </p:cNvPr>
          <p:cNvSpPr txBox="1"/>
          <p:nvPr/>
        </p:nvSpPr>
        <p:spPr>
          <a:xfrm>
            <a:off x="1148972" y="2020047"/>
            <a:ext cx="2464669" cy="707886"/>
          </a:xfrm>
          <a:prstGeom prst="rect">
            <a:avLst/>
          </a:prstGeom>
          <a:noFill/>
        </p:spPr>
        <p:txBody>
          <a:bodyPr wrap="square" rtlCol="0">
            <a:spAutoFit/>
          </a:bodyPr>
          <a:lstStyle/>
          <a:p>
            <a:pPr algn="ctr"/>
            <a:r>
              <a:rPr lang="en-DE" sz="2000" dirty="0">
                <a:latin typeface="Amazon Ember" panose="020B0603020204020204" pitchFamily="34" charset="0"/>
                <a:ea typeface="Amazon Ember" panose="020B0603020204020204" pitchFamily="34" charset="0"/>
                <a:cs typeface="Amazon Ember" panose="020B0603020204020204" pitchFamily="34" charset="0"/>
              </a:rPr>
              <a:t>Parameters and intrinsic functions</a:t>
            </a:r>
          </a:p>
        </p:txBody>
      </p:sp>
      <p:sp>
        <p:nvSpPr>
          <p:cNvPr id="97" name="TextBox 96">
            <a:extLst>
              <a:ext uri="{FF2B5EF4-FFF2-40B4-BE49-F238E27FC236}">
                <a16:creationId xmlns:a16="http://schemas.microsoft.com/office/drawing/2014/main" id="{1F9B2B0F-E13C-914E-A2DA-F73A27F36053}"/>
              </a:ext>
            </a:extLst>
          </p:cNvPr>
          <p:cNvSpPr txBox="1"/>
          <p:nvPr/>
        </p:nvSpPr>
        <p:spPr>
          <a:xfrm>
            <a:off x="864767" y="4881832"/>
            <a:ext cx="3026791" cy="538609"/>
          </a:xfrm>
          <a:prstGeom prst="rect">
            <a:avLst/>
          </a:prstGeom>
          <a:noFill/>
        </p:spPr>
        <p:txBody>
          <a:bodyPr wrap="square" rtlCol="0">
            <a:spAutoFit/>
          </a:bodyPr>
          <a:lstStyle/>
          <a:p>
            <a:pPr algn="ctr"/>
            <a:r>
              <a:rPr lang="en-DE" sz="2900" b="1" dirty="0">
                <a:latin typeface="Amazon Ember" panose="020B0603020204020204" pitchFamily="34" charset="0"/>
                <a:ea typeface="Amazon Ember" panose="020B0603020204020204" pitchFamily="34" charset="0"/>
                <a:cs typeface="Amazon Ember" panose="020B0603020204020204" pitchFamily="34" charset="0"/>
              </a:rPr>
              <a:t>CDK</a:t>
            </a:r>
          </a:p>
        </p:txBody>
      </p:sp>
      <p:sp>
        <p:nvSpPr>
          <p:cNvPr id="98" name="TextBox 97">
            <a:extLst>
              <a:ext uri="{FF2B5EF4-FFF2-40B4-BE49-F238E27FC236}">
                <a16:creationId xmlns:a16="http://schemas.microsoft.com/office/drawing/2014/main" id="{4371E7E2-ED1A-544D-900F-D05F619C3F6A}"/>
              </a:ext>
            </a:extLst>
          </p:cNvPr>
          <p:cNvSpPr txBox="1"/>
          <p:nvPr/>
        </p:nvSpPr>
        <p:spPr>
          <a:xfrm>
            <a:off x="1022701" y="5350602"/>
            <a:ext cx="2711136" cy="1323439"/>
          </a:xfrm>
          <a:prstGeom prst="rect">
            <a:avLst/>
          </a:prstGeom>
          <a:noFill/>
        </p:spPr>
        <p:txBody>
          <a:bodyPr wrap="square" rtlCol="0">
            <a:spAutoFit/>
          </a:bodyPr>
          <a:lstStyle/>
          <a:p>
            <a:pPr algn="ctr"/>
            <a:r>
              <a:rPr lang="en-GB" sz="2000" dirty="0">
                <a:latin typeface="Amazon Ember" panose="020B0603020204020204" pitchFamily="34" charset="0"/>
                <a:ea typeface="Amazon Ember" panose="020B0603020204020204" pitchFamily="34" charset="0"/>
                <a:cs typeface="Amazon Ember" panose="020B0603020204020204" pitchFamily="34" charset="0"/>
              </a:rPr>
              <a:t>T</a:t>
            </a:r>
            <a:r>
              <a:rPr lang="en-DE" sz="2000" dirty="0">
                <a:latin typeface="Amazon Ember" panose="020B0603020204020204" pitchFamily="34" charset="0"/>
                <a:ea typeface="Amazon Ember" panose="020B0603020204020204" pitchFamily="34" charset="0"/>
                <a:cs typeface="Amazon Ember" panose="020B0603020204020204" pitchFamily="34" charset="0"/>
              </a:rPr>
              <a:t>yped OO language: loops, conditions, inheritence, etc</a:t>
            </a:r>
          </a:p>
        </p:txBody>
      </p:sp>
      <p:cxnSp>
        <p:nvCxnSpPr>
          <p:cNvPr id="99" name="Straight Arrow Connector 98">
            <a:extLst>
              <a:ext uri="{FF2B5EF4-FFF2-40B4-BE49-F238E27FC236}">
                <a16:creationId xmlns:a16="http://schemas.microsoft.com/office/drawing/2014/main" id="{62D17219-8FF8-6A43-BFF6-4BECC699DBF6}"/>
              </a:ext>
            </a:extLst>
          </p:cNvPr>
          <p:cNvCxnSpPr>
            <a:cxnSpLocks/>
            <a:stCxn id="69" idx="3"/>
            <a:endCxn id="9" idx="1"/>
          </p:cNvCxnSpPr>
          <p:nvPr/>
        </p:nvCxnSpPr>
        <p:spPr>
          <a:xfrm>
            <a:off x="8524448" y="2084935"/>
            <a:ext cx="1243840" cy="1"/>
          </a:xfrm>
          <a:prstGeom prst="straightConnector1">
            <a:avLst/>
          </a:prstGeom>
          <a:ln>
            <a:solidFill>
              <a:schemeClr val="tx2"/>
            </a:solidFill>
            <a:prstDash val="sysDot"/>
            <a:headEnd type="none" w="med" len="med"/>
            <a:tailEnd type="arrow" w="med" len="med"/>
          </a:ln>
        </p:spPr>
        <p:style>
          <a:lnRef idx="2">
            <a:schemeClr val="accent5"/>
          </a:lnRef>
          <a:fillRef idx="0">
            <a:schemeClr val="accent5"/>
          </a:fillRef>
          <a:effectRef idx="1">
            <a:schemeClr val="accent5"/>
          </a:effectRef>
          <a:fontRef idx="minor">
            <a:schemeClr val="tx1"/>
          </a:fontRef>
        </p:style>
      </p:cxnSp>
      <p:cxnSp>
        <p:nvCxnSpPr>
          <p:cNvPr id="102" name="Straight Arrow Connector 101">
            <a:extLst>
              <a:ext uri="{FF2B5EF4-FFF2-40B4-BE49-F238E27FC236}">
                <a16:creationId xmlns:a16="http://schemas.microsoft.com/office/drawing/2014/main" id="{869CDCE0-8ABE-B746-B5FA-1A47F5890166}"/>
              </a:ext>
            </a:extLst>
          </p:cNvPr>
          <p:cNvCxnSpPr>
            <a:cxnSpLocks/>
          </p:cNvCxnSpPr>
          <p:nvPr/>
        </p:nvCxnSpPr>
        <p:spPr>
          <a:xfrm>
            <a:off x="11352780" y="1638873"/>
            <a:ext cx="943030" cy="0"/>
          </a:xfrm>
          <a:prstGeom prst="straightConnector1">
            <a:avLst/>
          </a:prstGeom>
          <a:ln>
            <a:solidFill>
              <a:schemeClr val="tx2"/>
            </a:solidFill>
            <a:prstDash val="sysDot"/>
            <a:headEnd type="none" w="med" len="med"/>
            <a:tailEnd type="arrow" w="med" len="med"/>
          </a:ln>
        </p:spPr>
        <p:style>
          <a:lnRef idx="2">
            <a:schemeClr val="accent5"/>
          </a:lnRef>
          <a:fillRef idx="0">
            <a:schemeClr val="accent5"/>
          </a:fillRef>
          <a:effectRef idx="1">
            <a:schemeClr val="accent5"/>
          </a:effectRef>
          <a:fontRef idx="minor">
            <a:schemeClr val="tx1"/>
          </a:fontRef>
        </p:style>
      </p:cxnSp>
      <p:cxnSp>
        <p:nvCxnSpPr>
          <p:cNvPr id="103" name="Straight Arrow Connector 102">
            <a:extLst>
              <a:ext uri="{FF2B5EF4-FFF2-40B4-BE49-F238E27FC236}">
                <a16:creationId xmlns:a16="http://schemas.microsoft.com/office/drawing/2014/main" id="{5C0EC2C3-8B6D-0C4B-96CF-ABD6585D374E}"/>
              </a:ext>
            </a:extLst>
          </p:cNvPr>
          <p:cNvCxnSpPr>
            <a:cxnSpLocks/>
          </p:cNvCxnSpPr>
          <p:nvPr/>
        </p:nvCxnSpPr>
        <p:spPr>
          <a:xfrm>
            <a:off x="11352780" y="2536223"/>
            <a:ext cx="943030" cy="0"/>
          </a:xfrm>
          <a:prstGeom prst="straightConnector1">
            <a:avLst/>
          </a:prstGeom>
          <a:ln>
            <a:solidFill>
              <a:schemeClr val="tx2"/>
            </a:solidFill>
            <a:prstDash val="sysDot"/>
            <a:headEnd type="none" w="med" len="med"/>
            <a:tailEnd type="arrow" w="med" len="med"/>
          </a:ln>
        </p:spPr>
        <p:style>
          <a:lnRef idx="2">
            <a:schemeClr val="accent5"/>
          </a:lnRef>
          <a:fillRef idx="0">
            <a:schemeClr val="accent5"/>
          </a:fillRef>
          <a:effectRef idx="1">
            <a:schemeClr val="accent5"/>
          </a:effectRef>
          <a:fontRef idx="minor">
            <a:schemeClr val="tx1"/>
          </a:fontRef>
        </p:style>
      </p:cxnSp>
      <p:cxnSp>
        <p:nvCxnSpPr>
          <p:cNvPr id="108" name="Straight Arrow Connector 107">
            <a:extLst>
              <a:ext uri="{FF2B5EF4-FFF2-40B4-BE49-F238E27FC236}">
                <a16:creationId xmlns:a16="http://schemas.microsoft.com/office/drawing/2014/main" id="{E533E588-4CE4-9E4A-88DF-9D00553A5635}"/>
              </a:ext>
            </a:extLst>
          </p:cNvPr>
          <p:cNvCxnSpPr>
            <a:cxnSpLocks/>
          </p:cNvCxnSpPr>
          <p:nvPr/>
        </p:nvCxnSpPr>
        <p:spPr>
          <a:xfrm>
            <a:off x="5888294" y="5044781"/>
            <a:ext cx="1243840" cy="1"/>
          </a:xfrm>
          <a:prstGeom prst="straightConnector1">
            <a:avLst/>
          </a:prstGeom>
          <a:ln>
            <a:solidFill>
              <a:schemeClr val="tx2"/>
            </a:solidFill>
            <a:prstDash val="sysDot"/>
            <a:headEnd type="none" w="med" len="med"/>
            <a:tailEnd type="arrow" w="med" len="med"/>
          </a:ln>
        </p:spPr>
        <p:style>
          <a:lnRef idx="2">
            <a:schemeClr val="accent5"/>
          </a:lnRef>
          <a:fillRef idx="0">
            <a:schemeClr val="accent5"/>
          </a:fillRef>
          <a:effectRef idx="1">
            <a:schemeClr val="accent5"/>
          </a:effectRef>
          <a:fontRef idx="minor">
            <a:schemeClr val="tx1"/>
          </a:fontRef>
        </p:style>
      </p:cxnSp>
      <p:cxnSp>
        <p:nvCxnSpPr>
          <p:cNvPr id="109" name="Straight Arrow Connector 108">
            <a:extLst>
              <a:ext uri="{FF2B5EF4-FFF2-40B4-BE49-F238E27FC236}">
                <a16:creationId xmlns:a16="http://schemas.microsoft.com/office/drawing/2014/main" id="{0A8DA961-B36C-0F46-93BC-D587989497A3}"/>
              </a:ext>
            </a:extLst>
          </p:cNvPr>
          <p:cNvCxnSpPr>
            <a:cxnSpLocks/>
          </p:cNvCxnSpPr>
          <p:nvPr/>
        </p:nvCxnSpPr>
        <p:spPr>
          <a:xfrm>
            <a:off x="5898330" y="6266066"/>
            <a:ext cx="1243840" cy="1"/>
          </a:xfrm>
          <a:prstGeom prst="straightConnector1">
            <a:avLst/>
          </a:prstGeom>
          <a:ln>
            <a:solidFill>
              <a:schemeClr val="tx2"/>
            </a:solidFill>
            <a:prstDash val="sysDot"/>
            <a:headEnd type="none" w="med" len="med"/>
            <a:tailEnd type="arrow" w="med" len="med"/>
          </a:ln>
        </p:spPr>
        <p:style>
          <a:lnRef idx="2">
            <a:schemeClr val="accent5"/>
          </a:lnRef>
          <a:fillRef idx="0">
            <a:schemeClr val="accent5"/>
          </a:fillRef>
          <a:effectRef idx="1">
            <a:schemeClr val="accent5"/>
          </a:effectRef>
          <a:fontRef idx="minor">
            <a:schemeClr val="tx1"/>
          </a:fontRef>
        </p:style>
      </p:cxnSp>
      <p:cxnSp>
        <p:nvCxnSpPr>
          <p:cNvPr id="110" name="Straight Arrow Connector 109">
            <a:extLst>
              <a:ext uri="{FF2B5EF4-FFF2-40B4-BE49-F238E27FC236}">
                <a16:creationId xmlns:a16="http://schemas.microsoft.com/office/drawing/2014/main" id="{3FDADD5F-B8F7-5F4B-946A-B2C0DF653AC0}"/>
              </a:ext>
            </a:extLst>
          </p:cNvPr>
          <p:cNvCxnSpPr>
            <a:cxnSpLocks/>
          </p:cNvCxnSpPr>
          <p:nvPr/>
        </p:nvCxnSpPr>
        <p:spPr>
          <a:xfrm>
            <a:off x="8520594" y="5200534"/>
            <a:ext cx="1243840" cy="1"/>
          </a:xfrm>
          <a:prstGeom prst="straightConnector1">
            <a:avLst/>
          </a:prstGeom>
          <a:ln>
            <a:solidFill>
              <a:schemeClr val="tx2"/>
            </a:solidFill>
            <a:prstDash val="sysDot"/>
            <a:headEnd type="none" w="med" len="med"/>
            <a:tailEnd type="arrow" w="med" len="med"/>
          </a:ln>
        </p:spPr>
        <p:style>
          <a:lnRef idx="2">
            <a:schemeClr val="accent5"/>
          </a:lnRef>
          <a:fillRef idx="0">
            <a:schemeClr val="accent5"/>
          </a:fillRef>
          <a:effectRef idx="1">
            <a:schemeClr val="accent5"/>
          </a:effectRef>
          <a:fontRef idx="minor">
            <a:schemeClr val="tx1"/>
          </a:fontRef>
        </p:style>
      </p:cxnSp>
      <p:cxnSp>
        <p:nvCxnSpPr>
          <p:cNvPr id="111" name="Straight Arrow Connector 110">
            <a:extLst>
              <a:ext uri="{FF2B5EF4-FFF2-40B4-BE49-F238E27FC236}">
                <a16:creationId xmlns:a16="http://schemas.microsoft.com/office/drawing/2014/main" id="{BB6E5342-AA15-1E49-AD23-CD98EC497727}"/>
              </a:ext>
            </a:extLst>
          </p:cNvPr>
          <p:cNvCxnSpPr>
            <a:cxnSpLocks/>
          </p:cNvCxnSpPr>
          <p:nvPr/>
        </p:nvCxnSpPr>
        <p:spPr>
          <a:xfrm>
            <a:off x="8562323" y="6169041"/>
            <a:ext cx="1243840" cy="1"/>
          </a:xfrm>
          <a:prstGeom prst="straightConnector1">
            <a:avLst/>
          </a:prstGeom>
          <a:ln>
            <a:solidFill>
              <a:schemeClr val="tx2"/>
            </a:solidFill>
            <a:prstDash val="sysDot"/>
            <a:headEnd type="none" w="med" len="med"/>
            <a:tailEnd type="arrow" w="med" len="med"/>
          </a:ln>
        </p:spPr>
        <p:style>
          <a:lnRef idx="2">
            <a:schemeClr val="accent5"/>
          </a:lnRef>
          <a:fillRef idx="0">
            <a:schemeClr val="accent5"/>
          </a:fillRef>
          <a:effectRef idx="1">
            <a:schemeClr val="accent5"/>
          </a:effectRef>
          <a:fontRef idx="minor">
            <a:schemeClr val="tx1"/>
          </a:fontRef>
        </p:style>
      </p:cxnSp>
      <p:cxnSp>
        <p:nvCxnSpPr>
          <p:cNvPr id="113" name="Straight Arrow Connector 112">
            <a:extLst>
              <a:ext uri="{FF2B5EF4-FFF2-40B4-BE49-F238E27FC236}">
                <a16:creationId xmlns:a16="http://schemas.microsoft.com/office/drawing/2014/main" id="{8722CE96-F50A-364B-863E-5DD0C5BD86F1}"/>
              </a:ext>
            </a:extLst>
          </p:cNvPr>
          <p:cNvCxnSpPr>
            <a:cxnSpLocks/>
          </p:cNvCxnSpPr>
          <p:nvPr/>
        </p:nvCxnSpPr>
        <p:spPr>
          <a:xfrm>
            <a:off x="11352780" y="5200534"/>
            <a:ext cx="943030" cy="0"/>
          </a:xfrm>
          <a:prstGeom prst="straightConnector1">
            <a:avLst/>
          </a:prstGeom>
          <a:ln>
            <a:solidFill>
              <a:schemeClr val="tx2"/>
            </a:solidFill>
            <a:prstDash val="sysDot"/>
            <a:headEnd type="none" w="med" len="med"/>
            <a:tailEnd type="arrow" w="med" len="med"/>
          </a:ln>
        </p:spPr>
        <p:style>
          <a:lnRef idx="2">
            <a:schemeClr val="accent5"/>
          </a:lnRef>
          <a:fillRef idx="0">
            <a:schemeClr val="accent5"/>
          </a:fillRef>
          <a:effectRef idx="1">
            <a:schemeClr val="accent5"/>
          </a:effectRef>
          <a:fontRef idx="minor">
            <a:schemeClr val="tx1"/>
          </a:fontRef>
        </p:style>
      </p:cxnSp>
      <p:cxnSp>
        <p:nvCxnSpPr>
          <p:cNvPr id="114" name="Straight Arrow Connector 113">
            <a:extLst>
              <a:ext uri="{FF2B5EF4-FFF2-40B4-BE49-F238E27FC236}">
                <a16:creationId xmlns:a16="http://schemas.microsoft.com/office/drawing/2014/main" id="{9DDA3F04-5A2A-1E42-B687-B2B32E41BF32}"/>
              </a:ext>
            </a:extLst>
          </p:cNvPr>
          <p:cNvCxnSpPr>
            <a:cxnSpLocks/>
          </p:cNvCxnSpPr>
          <p:nvPr/>
        </p:nvCxnSpPr>
        <p:spPr>
          <a:xfrm>
            <a:off x="11353883" y="6159778"/>
            <a:ext cx="943030" cy="0"/>
          </a:xfrm>
          <a:prstGeom prst="straightConnector1">
            <a:avLst/>
          </a:prstGeom>
          <a:ln>
            <a:solidFill>
              <a:schemeClr val="tx2"/>
            </a:solidFill>
            <a:prstDash val="sysDot"/>
            <a:headEnd type="none" w="med" len="med"/>
            <a:tailEnd type="arrow" w="med" len="med"/>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2358165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3CA4A-E87A-434D-9BEF-102EAE91BA6D}"/>
              </a:ext>
            </a:extLst>
          </p:cNvPr>
          <p:cNvSpPr>
            <a:spLocks noGrp="1"/>
          </p:cNvSpPr>
          <p:nvPr>
            <p:ph type="title"/>
          </p:nvPr>
        </p:nvSpPr>
        <p:spPr/>
        <p:txBody>
          <a:bodyPr/>
          <a:lstStyle/>
          <a:p>
            <a:r>
              <a:rPr lang="en-US" dirty="0"/>
              <a:t>CDK Constructs</a:t>
            </a:r>
          </a:p>
        </p:txBody>
      </p:sp>
    </p:spTree>
    <p:extLst>
      <p:ext uri="{BB962C8B-B14F-4D97-AF65-F5344CB8AC3E}">
        <p14:creationId xmlns:p14="http://schemas.microsoft.com/office/powerpoint/2010/main" val="1771033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D2462-4DDB-864A-BC61-3A8FCB39C83A}"/>
              </a:ext>
            </a:extLst>
          </p:cNvPr>
          <p:cNvSpPr>
            <a:spLocks noGrp="1"/>
          </p:cNvSpPr>
          <p:nvPr>
            <p:ph type="title"/>
          </p:nvPr>
        </p:nvSpPr>
        <p:spPr/>
        <p:txBody>
          <a:bodyPr/>
          <a:lstStyle/>
          <a:p>
            <a:r>
              <a:rPr lang="en-US" dirty="0">
                <a:solidFill>
                  <a:schemeClr val="tx2">
                    <a:lumMod val="20000"/>
                    <a:lumOff val="80000"/>
                  </a:schemeClr>
                </a:solidFill>
                <a:sym typeface="Amazon Ember Light"/>
              </a:rPr>
              <a:t>AWS Construct Library</a:t>
            </a:r>
            <a:endParaRPr lang="en-DE" dirty="0"/>
          </a:p>
        </p:txBody>
      </p:sp>
      <p:grpSp>
        <p:nvGrpSpPr>
          <p:cNvPr id="36" name="Group 35">
            <a:extLst>
              <a:ext uri="{FF2B5EF4-FFF2-40B4-BE49-F238E27FC236}">
                <a16:creationId xmlns:a16="http://schemas.microsoft.com/office/drawing/2014/main" id="{C305C44F-758B-CD48-94EA-970EFF6E1498}"/>
              </a:ext>
            </a:extLst>
          </p:cNvPr>
          <p:cNvGrpSpPr/>
          <p:nvPr/>
        </p:nvGrpSpPr>
        <p:grpSpPr>
          <a:xfrm>
            <a:off x="1412578" y="1565464"/>
            <a:ext cx="11786953" cy="5098671"/>
            <a:chOff x="1165785" y="1856726"/>
            <a:chExt cx="11786953" cy="5098671"/>
          </a:xfrm>
        </p:grpSpPr>
        <p:grpSp>
          <p:nvGrpSpPr>
            <p:cNvPr id="32" name="Group 31">
              <a:extLst>
                <a:ext uri="{FF2B5EF4-FFF2-40B4-BE49-F238E27FC236}">
                  <a16:creationId xmlns:a16="http://schemas.microsoft.com/office/drawing/2014/main" id="{4B5F22E2-58BA-0C4C-8B3A-624518E6F036}"/>
                </a:ext>
              </a:extLst>
            </p:cNvPr>
            <p:cNvGrpSpPr/>
            <p:nvPr/>
          </p:nvGrpSpPr>
          <p:grpSpPr>
            <a:xfrm>
              <a:off x="1165785" y="1856726"/>
              <a:ext cx="4422282" cy="2428789"/>
              <a:chOff x="1367257" y="1792689"/>
              <a:chExt cx="3214216" cy="1765300"/>
            </a:xfrm>
          </p:grpSpPr>
          <p:pic>
            <p:nvPicPr>
              <p:cNvPr id="3" name="Graphic 2">
                <a:extLst>
                  <a:ext uri="{FF2B5EF4-FFF2-40B4-BE49-F238E27FC236}">
                    <a16:creationId xmlns:a16="http://schemas.microsoft.com/office/drawing/2014/main" id="{73CBA6F4-4BB7-5443-8D24-DBF38AB4C7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05862" y="2199089"/>
                <a:ext cx="762000" cy="952500"/>
              </a:xfrm>
              <a:prstGeom prst="rect">
                <a:avLst/>
              </a:prstGeom>
            </p:spPr>
          </p:pic>
          <p:pic>
            <p:nvPicPr>
              <p:cNvPr id="4" name="Graphic 3">
                <a:extLst>
                  <a:ext uri="{FF2B5EF4-FFF2-40B4-BE49-F238E27FC236}">
                    <a16:creationId xmlns:a16="http://schemas.microsoft.com/office/drawing/2014/main" id="{614C5E55-C389-524E-97AF-B369967BF8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62376" y="2216855"/>
                <a:ext cx="762000" cy="1092200"/>
              </a:xfrm>
              <a:prstGeom prst="rect">
                <a:avLst/>
              </a:prstGeom>
            </p:spPr>
          </p:pic>
          <p:pic>
            <p:nvPicPr>
              <p:cNvPr id="5" name="Graphic 4">
                <a:extLst>
                  <a:ext uri="{FF2B5EF4-FFF2-40B4-BE49-F238E27FC236}">
                    <a16:creationId xmlns:a16="http://schemas.microsoft.com/office/drawing/2014/main" id="{4BF40709-2936-3E42-9593-AABA870DA37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28092" y="2216855"/>
                <a:ext cx="762000" cy="1092200"/>
              </a:xfrm>
              <a:prstGeom prst="rect">
                <a:avLst/>
              </a:prstGeom>
            </p:spPr>
          </p:pic>
          <p:grpSp>
            <p:nvGrpSpPr>
              <p:cNvPr id="6" name="Group 5">
                <a:extLst>
                  <a:ext uri="{FF2B5EF4-FFF2-40B4-BE49-F238E27FC236}">
                    <a16:creationId xmlns:a16="http://schemas.microsoft.com/office/drawing/2014/main" id="{025443D3-FA16-BA43-A75A-46BCFCA7BC74}"/>
                  </a:ext>
                </a:extLst>
              </p:cNvPr>
              <p:cNvGrpSpPr/>
              <p:nvPr/>
            </p:nvGrpSpPr>
            <p:grpSpPr>
              <a:xfrm>
                <a:off x="1367257" y="1792689"/>
                <a:ext cx="3214216" cy="1765300"/>
                <a:chOff x="7004050" y="3978275"/>
                <a:chExt cx="3723068" cy="1765300"/>
              </a:xfrm>
            </p:grpSpPr>
            <p:pic>
              <p:nvPicPr>
                <p:cNvPr id="7" name="Graphic 6">
                  <a:extLst>
                    <a:ext uri="{FF2B5EF4-FFF2-40B4-BE49-F238E27FC236}">
                      <a16:creationId xmlns:a16="http://schemas.microsoft.com/office/drawing/2014/main" id="{C3562057-6FBC-5D46-87F0-8C57BB8E60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04050" y="3978275"/>
                  <a:ext cx="342900" cy="342900"/>
                </a:xfrm>
                <a:prstGeom prst="rect">
                  <a:avLst/>
                </a:prstGeom>
              </p:spPr>
            </p:pic>
            <p:sp>
              <p:nvSpPr>
                <p:cNvPr id="8" name="Rectangle 7">
                  <a:extLst>
                    <a:ext uri="{FF2B5EF4-FFF2-40B4-BE49-F238E27FC236}">
                      <a16:creationId xmlns:a16="http://schemas.microsoft.com/office/drawing/2014/main" id="{264C6808-153D-704A-BC32-4EA4F4642399}"/>
                    </a:ext>
                  </a:extLst>
                </p:cNvPr>
                <p:cNvSpPr/>
                <p:nvPr/>
              </p:nvSpPr>
              <p:spPr>
                <a:xfrm>
                  <a:off x="7004050" y="3978275"/>
                  <a:ext cx="3723068" cy="1765300"/>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Serverless</a:t>
                  </a:r>
                </a:p>
              </p:txBody>
            </p:sp>
          </p:grpSp>
        </p:grpSp>
        <p:grpSp>
          <p:nvGrpSpPr>
            <p:cNvPr id="33" name="Group 32">
              <a:extLst>
                <a:ext uri="{FF2B5EF4-FFF2-40B4-BE49-F238E27FC236}">
                  <a16:creationId xmlns:a16="http://schemas.microsoft.com/office/drawing/2014/main" id="{5146076E-5821-6C49-90F3-FD909ABB93CC}"/>
                </a:ext>
              </a:extLst>
            </p:cNvPr>
            <p:cNvGrpSpPr/>
            <p:nvPr/>
          </p:nvGrpSpPr>
          <p:grpSpPr>
            <a:xfrm>
              <a:off x="5809607" y="1856726"/>
              <a:ext cx="7143131" cy="2428789"/>
              <a:chOff x="4920078" y="1792689"/>
              <a:chExt cx="5191793" cy="1765300"/>
            </a:xfrm>
          </p:grpSpPr>
          <p:pic>
            <p:nvPicPr>
              <p:cNvPr id="9" name="Graphic 8">
                <a:extLst>
                  <a:ext uri="{FF2B5EF4-FFF2-40B4-BE49-F238E27FC236}">
                    <a16:creationId xmlns:a16="http://schemas.microsoft.com/office/drawing/2014/main" id="{D1A708CB-0699-2D47-A12D-B2AFEDDD190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51659" y="2194509"/>
                <a:ext cx="762000" cy="1092200"/>
              </a:xfrm>
              <a:prstGeom prst="rect">
                <a:avLst/>
              </a:prstGeom>
            </p:spPr>
          </p:pic>
          <p:pic>
            <p:nvPicPr>
              <p:cNvPr id="10" name="Graphic 9">
                <a:extLst>
                  <a:ext uri="{FF2B5EF4-FFF2-40B4-BE49-F238E27FC236}">
                    <a16:creationId xmlns:a16="http://schemas.microsoft.com/office/drawing/2014/main" id="{F2D68140-8D31-7541-A6B5-66A9A8547C6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188851" y="2193641"/>
                <a:ext cx="762000" cy="1231900"/>
              </a:xfrm>
              <a:prstGeom prst="rect">
                <a:avLst/>
              </a:prstGeom>
            </p:spPr>
          </p:pic>
          <p:pic>
            <p:nvPicPr>
              <p:cNvPr id="11" name="Graphic 10">
                <a:extLst>
                  <a:ext uri="{FF2B5EF4-FFF2-40B4-BE49-F238E27FC236}">
                    <a16:creationId xmlns:a16="http://schemas.microsoft.com/office/drawing/2014/main" id="{E625777E-2168-D449-9FAD-65905595015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002899" y="2199089"/>
                <a:ext cx="762000" cy="952500"/>
              </a:xfrm>
              <a:prstGeom prst="rect">
                <a:avLst/>
              </a:prstGeom>
            </p:spPr>
          </p:pic>
          <p:pic>
            <p:nvPicPr>
              <p:cNvPr id="12" name="Graphic 11">
                <a:extLst>
                  <a:ext uri="{FF2B5EF4-FFF2-40B4-BE49-F238E27FC236}">
                    <a16:creationId xmlns:a16="http://schemas.microsoft.com/office/drawing/2014/main" id="{F8D13E72-223B-2442-95DD-8BBEEA1A444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510860" y="2194509"/>
                <a:ext cx="762000" cy="1092200"/>
              </a:xfrm>
              <a:prstGeom prst="rect">
                <a:avLst/>
              </a:prstGeom>
            </p:spPr>
          </p:pic>
          <p:pic>
            <p:nvPicPr>
              <p:cNvPr id="13" name="Graphic 12">
                <a:extLst>
                  <a:ext uri="{FF2B5EF4-FFF2-40B4-BE49-F238E27FC236}">
                    <a16:creationId xmlns:a16="http://schemas.microsoft.com/office/drawing/2014/main" id="{1BEEE489-1D50-8F4C-A384-1BF91634B2D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840089" y="2199089"/>
                <a:ext cx="762000" cy="952500"/>
              </a:xfrm>
              <a:prstGeom prst="rect">
                <a:avLst/>
              </a:prstGeom>
            </p:spPr>
          </p:pic>
          <p:pic>
            <p:nvPicPr>
              <p:cNvPr id="14" name="Graphic 13">
                <a:extLst>
                  <a:ext uri="{FF2B5EF4-FFF2-40B4-BE49-F238E27FC236}">
                    <a16:creationId xmlns:a16="http://schemas.microsoft.com/office/drawing/2014/main" id="{FA1092D5-C23E-2A4A-975F-F25C119C880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677279" y="2193641"/>
                <a:ext cx="762000" cy="952500"/>
              </a:xfrm>
              <a:prstGeom prst="rect">
                <a:avLst/>
              </a:prstGeom>
            </p:spPr>
          </p:pic>
          <p:grpSp>
            <p:nvGrpSpPr>
              <p:cNvPr id="15" name="Group 14">
                <a:extLst>
                  <a:ext uri="{FF2B5EF4-FFF2-40B4-BE49-F238E27FC236}">
                    <a16:creationId xmlns:a16="http://schemas.microsoft.com/office/drawing/2014/main" id="{137249FF-F8A3-4943-B87D-2B43BE69700F}"/>
                  </a:ext>
                </a:extLst>
              </p:cNvPr>
              <p:cNvGrpSpPr/>
              <p:nvPr/>
            </p:nvGrpSpPr>
            <p:grpSpPr>
              <a:xfrm>
                <a:off x="4920078" y="1792689"/>
                <a:ext cx="5191793" cy="1765300"/>
                <a:chOff x="7004049" y="3978275"/>
                <a:chExt cx="6013721" cy="1765300"/>
              </a:xfrm>
            </p:grpSpPr>
            <p:pic>
              <p:nvPicPr>
                <p:cNvPr id="16" name="Graphic 15">
                  <a:extLst>
                    <a:ext uri="{FF2B5EF4-FFF2-40B4-BE49-F238E27FC236}">
                      <a16:creationId xmlns:a16="http://schemas.microsoft.com/office/drawing/2014/main" id="{C9AEAC13-6780-5C4E-A4CE-8E04D3D74F4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04050" y="3978275"/>
                  <a:ext cx="342900" cy="342900"/>
                </a:xfrm>
                <a:prstGeom prst="rect">
                  <a:avLst/>
                </a:prstGeom>
              </p:spPr>
            </p:pic>
            <p:sp>
              <p:nvSpPr>
                <p:cNvPr id="17" name="Rectangle 16">
                  <a:extLst>
                    <a:ext uri="{FF2B5EF4-FFF2-40B4-BE49-F238E27FC236}">
                      <a16:creationId xmlns:a16="http://schemas.microsoft.com/office/drawing/2014/main" id="{29A45DC7-981D-384D-88EC-CD44C5164BEC}"/>
                    </a:ext>
                  </a:extLst>
                </p:cNvPr>
                <p:cNvSpPr/>
                <p:nvPr/>
              </p:nvSpPr>
              <p:spPr>
                <a:xfrm>
                  <a:off x="7004049" y="3978275"/>
                  <a:ext cx="6013721" cy="1765300"/>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Application Integration / Foundational Services</a:t>
                  </a:r>
                </a:p>
              </p:txBody>
            </p:sp>
          </p:grpSp>
        </p:grpSp>
        <p:grpSp>
          <p:nvGrpSpPr>
            <p:cNvPr id="34" name="Group 33">
              <a:extLst>
                <a:ext uri="{FF2B5EF4-FFF2-40B4-BE49-F238E27FC236}">
                  <a16:creationId xmlns:a16="http://schemas.microsoft.com/office/drawing/2014/main" id="{C0A2DA1C-3589-984F-81B9-B9804B33F931}"/>
                </a:ext>
              </a:extLst>
            </p:cNvPr>
            <p:cNvGrpSpPr/>
            <p:nvPr/>
          </p:nvGrpSpPr>
          <p:grpSpPr>
            <a:xfrm>
              <a:off x="1165785" y="4526608"/>
              <a:ext cx="5716100" cy="2428789"/>
              <a:chOff x="1367257" y="3999705"/>
              <a:chExt cx="4154594" cy="1765300"/>
            </a:xfrm>
          </p:grpSpPr>
          <p:pic>
            <p:nvPicPr>
              <p:cNvPr id="18" name="Graphic 17">
                <a:extLst>
                  <a:ext uri="{FF2B5EF4-FFF2-40B4-BE49-F238E27FC236}">
                    <a16:creationId xmlns:a16="http://schemas.microsoft.com/office/drawing/2014/main" id="{1046C903-AE7C-4549-9D67-E5E362522C4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589137" y="4400657"/>
                <a:ext cx="762000" cy="952500"/>
              </a:xfrm>
              <a:prstGeom prst="rect">
                <a:avLst/>
              </a:prstGeom>
            </p:spPr>
          </p:pic>
          <p:pic>
            <p:nvPicPr>
              <p:cNvPr id="19" name="Graphic 18">
                <a:extLst>
                  <a:ext uri="{FF2B5EF4-FFF2-40B4-BE49-F238E27FC236}">
                    <a16:creationId xmlns:a16="http://schemas.microsoft.com/office/drawing/2014/main" id="{2CE34E00-AF56-4943-BD16-8FD921C4DC2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705862" y="4406105"/>
                <a:ext cx="762000" cy="952500"/>
              </a:xfrm>
              <a:prstGeom prst="rect">
                <a:avLst/>
              </a:prstGeom>
            </p:spPr>
          </p:pic>
          <p:pic>
            <p:nvPicPr>
              <p:cNvPr id="20" name="Graphic 19">
                <a:extLst>
                  <a:ext uri="{FF2B5EF4-FFF2-40B4-BE49-F238E27FC236}">
                    <a16:creationId xmlns:a16="http://schemas.microsoft.com/office/drawing/2014/main" id="{D7A8D5A4-8DFD-D943-BBA0-22D5C11C1BB0}"/>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655979" y="4400657"/>
                <a:ext cx="762000" cy="952500"/>
              </a:xfrm>
              <a:prstGeom prst="rect">
                <a:avLst/>
              </a:prstGeom>
            </p:spPr>
          </p:pic>
          <p:grpSp>
            <p:nvGrpSpPr>
              <p:cNvPr id="21" name="Group 20">
                <a:extLst>
                  <a:ext uri="{FF2B5EF4-FFF2-40B4-BE49-F238E27FC236}">
                    <a16:creationId xmlns:a16="http://schemas.microsoft.com/office/drawing/2014/main" id="{E18A0A1E-1057-1148-BBB7-AB094CD25632}"/>
                  </a:ext>
                </a:extLst>
              </p:cNvPr>
              <p:cNvGrpSpPr/>
              <p:nvPr/>
            </p:nvGrpSpPr>
            <p:grpSpPr>
              <a:xfrm>
                <a:off x="1367257" y="3999705"/>
                <a:ext cx="4154594" cy="1765300"/>
                <a:chOff x="7004050" y="3978275"/>
                <a:chExt cx="4812320" cy="1765300"/>
              </a:xfrm>
            </p:grpSpPr>
            <p:pic>
              <p:nvPicPr>
                <p:cNvPr id="22" name="Graphic 21">
                  <a:extLst>
                    <a:ext uri="{FF2B5EF4-FFF2-40B4-BE49-F238E27FC236}">
                      <a16:creationId xmlns:a16="http://schemas.microsoft.com/office/drawing/2014/main" id="{7E903920-2EAA-E74D-A8A5-AFE0B809A30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04050" y="3978275"/>
                  <a:ext cx="342900" cy="342900"/>
                </a:xfrm>
                <a:prstGeom prst="rect">
                  <a:avLst/>
                </a:prstGeom>
              </p:spPr>
            </p:pic>
            <p:sp>
              <p:nvSpPr>
                <p:cNvPr id="23" name="Rectangle 22">
                  <a:extLst>
                    <a:ext uri="{FF2B5EF4-FFF2-40B4-BE49-F238E27FC236}">
                      <a16:creationId xmlns:a16="http://schemas.microsoft.com/office/drawing/2014/main" id="{2A47A2AF-25D9-0841-8DEF-C3BAC76637CD}"/>
                    </a:ext>
                  </a:extLst>
                </p:cNvPr>
                <p:cNvSpPr/>
                <p:nvPr/>
              </p:nvSpPr>
              <p:spPr>
                <a:xfrm>
                  <a:off x="7004050" y="3978275"/>
                  <a:ext cx="4812320" cy="1765300"/>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Containers</a:t>
                  </a:r>
                </a:p>
              </p:txBody>
            </p:sp>
          </p:grpSp>
          <p:pic>
            <p:nvPicPr>
              <p:cNvPr id="24" name="Graphic 23">
                <a:extLst>
                  <a:ext uri="{FF2B5EF4-FFF2-40B4-BE49-F238E27FC236}">
                    <a16:creationId xmlns:a16="http://schemas.microsoft.com/office/drawing/2014/main" id="{A0BB8377-33D7-D643-8AAB-88C1A3F1A7B9}"/>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4522295" y="4406105"/>
                <a:ext cx="762000" cy="952500"/>
              </a:xfrm>
              <a:prstGeom prst="rect">
                <a:avLst/>
              </a:prstGeom>
            </p:spPr>
          </p:pic>
        </p:grpSp>
        <p:grpSp>
          <p:nvGrpSpPr>
            <p:cNvPr id="35" name="Group 34">
              <a:extLst>
                <a:ext uri="{FF2B5EF4-FFF2-40B4-BE49-F238E27FC236}">
                  <a16:creationId xmlns:a16="http://schemas.microsoft.com/office/drawing/2014/main" id="{EB368781-97AF-8246-ADF0-DD8FD6DBCFA5}"/>
                </a:ext>
              </a:extLst>
            </p:cNvPr>
            <p:cNvGrpSpPr/>
            <p:nvPr/>
          </p:nvGrpSpPr>
          <p:grpSpPr>
            <a:xfrm>
              <a:off x="7075405" y="4504662"/>
              <a:ext cx="5877333" cy="2428789"/>
              <a:chOff x="5890798" y="3999938"/>
              <a:chExt cx="4271782" cy="1765300"/>
            </a:xfrm>
          </p:grpSpPr>
          <p:pic>
            <p:nvPicPr>
              <p:cNvPr id="25" name="Graphic 24">
                <a:extLst>
                  <a:ext uri="{FF2B5EF4-FFF2-40B4-BE49-F238E27FC236}">
                    <a16:creationId xmlns:a16="http://schemas.microsoft.com/office/drawing/2014/main" id="{307A674F-D5EB-2D4D-9CCD-42DCF8F791C5}"/>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322456" y="4335621"/>
                <a:ext cx="762000" cy="1092200"/>
              </a:xfrm>
              <a:prstGeom prst="rect">
                <a:avLst/>
              </a:prstGeom>
            </p:spPr>
          </p:pic>
          <p:pic>
            <p:nvPicPr>
              <p:cNvPr id="26" name="Graphic 25">
                <a:extLst>
                  <a:ext uri="{FF2B5EF4-FFF2-40B4-BE49-F238E27FC236}">
                    <a16:creationId xmlns:a16="http://schemas.microsoft.com/office/drawing/2014/main" id="{30618E03-5096-5E46-9335-98161F9C7447}"/>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7294824" y="4336381"/>
                <a:ext cx="762000" cy="1092200"/>
              </a:xfrm>
              <a:prstGeom prst="rect">
                <a:avLst/>
              </a:prstGeom>
            </p:spPr>
          </p:pic>
          <p:pic>
            <p:nvPicPr>
              <p:cNvPr id="27" name="Graphic 26">
                <a:extLst>
                  <a:ext uri="{FF2B5EF4-FFF2-40B4-BE49-F238E27FC236}">
                    <a16:creationId xmlns:a16="http://schemas.microsoft.com/office/drawing/2014/main" id="{C3AF5BBE-2893-4F4D-AC85-02EF41FA4D4D}"/>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8267192" y="4330138"/>
                <a:ext cx="762000" cy="1092200"/>
              </a:xfrm>
              <a:prstGeom prst="rect">
                <a:avLst/>
              </a:prstGeom>
            </p:spPr>
          </p:pic>
          <p:pic>
            <p:nvPicPr>
              <p:cNvPr id="28" name="Graphic 27">
                <a:extLst>
                  <a:ext uri="{FF2B5EF4-FFF2-40B4-BE49-F238E27FC236}">
                    <a16:creationId xmlns:a16="http://schemas.microsoft.com/office/drawing/2014/main" id="{7AAB6601-36A8-A440-9303-0186EC6AB2B8}"/>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9239560" y="4330711"/>
                <a:ext cx="762000" cy="1092200"/>
              </a:xfrm>
              <a:prstGeom prst="rect">
                <a:avLst/>
              </a:prstGeom>
            </p:spPr>
          </p:pic>
          <p:grpSp>
            <p:nvGrpSpPr>
              <p:cNvPr id="29" name="Group 28">
                <a:extLst>
                  <a:ext uri="{FF2B5EF4-FFF2-40B4-BE49-F238E27FC236}">
                    <a16:creationId xmlns:a16="http://schemas.microsoft.com/office/drawing/2014/main" id="{9645D882-6268-5441-9C95-FC86F409BED3}"/>
                  </a:ext>
                </a:extLst>
              </p:cNvPr>
              <p:cNvGrpSpPr/>
              <p:nvPr/>
            </p:nvGrpSpPr>
            <p:grpSpPr>
              <a:xfrm>
                <a:off x="5890798" y="3999938"/>
                <a:ext cx="4271782" cy="1765300"/>
                <a:chOff x="8081559" y="3978275"/>
                <a:chExt cx="4948060" cy="1765300"/>
              </a:xfrm>
            </p:grpSpPr>
            <p:pic>
              <p:nvPicPr>
                <p:cNvPr id="30" name="Graphic 29">
                  <a:extLst>
                    <a:ext uri="{FF2B5EF4-FFF2-40B4-BE49-F238E27FC236}">
                      <a16:creationId xmlns:a16="http://schemas.microsoft.com/office/drawing/2014/main" id="{92C98DD2-1F26-FF43-94C3-91F0298293B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89197" y="3978275"/>
                  <a:ext cx="342900" cy="342900"/>
                </a:xfrm>
                <a:prstGeom prst="rect">
                  <a:avLst/>
                </a:prstGeom>
              </p:spPr>
            </p:pic>
            <p:sp>
              <p:nvSpPr>
                <p:cNvPr id="31" name="Rectangle 30">
                  <a:extLst>
                    <a:ext uri="{FF2B5EF4-FFF2-40B4-BE49-F238E27FC236}">
                      <a16:creationId xmlns:a16="http://schemas.microsoft.com/office/drawing/2014/main" id="{C8735CFE-57EE-D049-A86A-E05B6600FD46}"/>
                    </a:ext>
                  </a:extLst>
                </p:cNvPr>
                <p:cNvSpPr/>
                <p:nvPr/>
              </p:nvSpPr>
              <p:spPr>
                <a:xfrm>
                  <a:off x="8081559" y="3978275"/>
                  <a:ext cx="4948060" cy="1765300"/>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CI/CD</a:t>
                  </a:r>
                </a:p>
              </p:txBody>
            </p:sp>
          </p:grpSp>
        </p:grpSp>
      </p:grpSp>
    </p:spTree>
    <p:extLst>
      <p:ext uri="{BB962C8B-B14F-4D97-AF65-F5344CB8AC3E}">
        <p14:creationId xmlns:p14="http://schemas.microsoft.com/office/powerpoint/2010/main" val="151986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E0899-EBDF-5346-8F83-33F371917D76}"/>
              </a:ext>
            </a:extLst>
          </p:cNvPr>
          <p:cNvSpPr>
            <a:spLocks noGrp="1"/>
          </p:cNvSpPr>
          <p:nvPr>
            <p:ph type="title"/>
          </p:nvPr>
        </p:nvSpPr>
        <p:spPr/>
        <p:txBody>
          <a:bodyPr/>
          <a:lstStyle/>
          <a:p>
            <a:r>
              <a:rPr lang="en-DE" dirty="0"/>
              <a:t>Construct Levels</a:t>
            </a:r>
          </a:p>
        </p:txBody>
      </p:sp>
      <p:grpSp>
        <p:nvGrpSpPr>
          <p:cNvPr id="18" name="Group 17">
            <a:extLst>
              <a:ext uri="{FF2B5EF4-FFF2-40B4-BE49-F238E27FC236}">
                <a16:creationId xmlns:a16="http://schemas.microsoft.com/office/drawing/2014/main" id="{022006B7-8BF3-5844-8F5E-06141513CFDA}"/>
              </a:ext>
            </a:extLst>
          </p:cNvPr>
          <p:cNvGrpSpPr/>
          <p:nvPr/>
        </p:nvGrpSpPr>
        <p:grpSpPr>
          <a:xfrm>
            <a:off x="971413" y="5496406"/>
            <a:ext cx="11792297" cy="822097"/>
            <a:chOff x="971413" y="5496406"/>
            <a:chExt cx="11792297" cy="822097"/>
          </a:xfrm>
        </p:grpSpPr>
        <p:grpSp>
          <p:nvGrpSpPr>
            <p:cNvPr id="11" name="Group 10">
              <a:extLst>
                <a:ext uri="{FF2B5EF4-FFF2-40B4-BE49-F238E27FC236}">
                  <a16:creationId xmlns:a16="http://schemas.microsoft.com/office/drawing/2014/main" id="{FE74ABD0-FCA4-C443-9559-20B9ABA77B69}"/>
                </a:ext>
              </a:extLst>
            </p:cNvPr>
            <p:cNvGrpSpPr/>
            <p:nvPr/>
          </p:nvGrpSpPr>
          <p:grpSpPr>
            <a:xfrm>
              <a:off x="971413" y="5496406"/>
              <a:ext cx="6343787" cy="822097"/>
              <a:chOff x="971413" y="5496406"/>
              <a:chExt cx="6343787" cy="822097"/>
            </a:xfrm>
          </p:grpSpPr>
          <p:sp>
            <p:nvSpPr>
              <p:cNvPr id="3" name="Rounded Rectangle 2">
                <a:extLst>
                  <a:ext uri="{FF2B5EF4-FFF2-40B4-BE49-F238E27FC236}">
                    <a16:creationId xmlns:a16="http://schemas.microsoft.com/office/drawing/2014/main" id="{B83ABB94-D248-0247-95C5-CFB102E6DDF2}"/>
                  </a:ext>
                </a:extLst>
              </p:cNvPr>
              <p:cNvSpPr/>
              <p:nvPr/>
            </p:nvSpPr>
            <p:spPr>
              <a:xfrm>
                <a:off x="2209912" y="5496406"/>
                <a:ext cx="5105288" cy="822097"/>
              </a:xfrm>
              <a:prstGeom prst="roundRect">
                <a:avLst/>
              </a:prstGeom>
              <a:solidFill>
                <a:srgbClr val="93847F"/>
              </a:solidFill>
              <a:ln>
                <a:solidFill>
                  <a:schemeClr val="tx1">
                    <a:lumMod val="6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GB" sz="2800" dirty="0"/>
                  <a:t>CloudFormation Resources</a:t>
                </a:r>
              </a:p>
            </p:txBody>
          </p:sp>
          <p:sp>
            <p:nvSpPr>
              <p:cNvPr id="6" name="TextBox 5">
                <a:extLst>
                  <a:ext uri="{FF2B5EF4-FFF2-40B4-BE49-F238E27FC236}">
                    <a16:creationId xmlns:a16="http://schemas.microsoft.com/office/drawing/2014/main" id="{730D2A1A-350B-5649-BD36-3878A8829EF0}"/>
                  </a:ext>
                </a:extLst>
              </p:cNvPr>
              <p:cNvSpPr txBox="1"/>
              <p:nvPr/>
            </p:nvSpPr>
            <p:spPr>
              <a:xfrm>
                <a:off x="971413" y="5640014"/>
                <a:ext cx="598241" cy="538609"/>
              </a:xfrm>
              <a:prstGeom prst="rect">
                <a:avLst/>
              </a:prstGeom>
              <a:noFill/>
            </p:spPr>
            <p:txBody>
              <a:bodyPr wrap="none" rtlCol="0">
                <a:spAutoFit/>
              </a:bodyPr>
              <a:lstStyle/>
              <a:p>
                <a:pPr algn="l"/>
                <a:r>
                  <a:rPr lang="en-DE" sz="2900" dirty="0">
                    <a:latin typeface="Amazon Ember" panose="020B0603020204020204" pitchFamily="34" charset="0"/>
                    <a:ea typeface="Amazon Ember" panose="020B0603020204020204" pitchFamily="34" charset="0"/>
                    <a:cs typeface="Amazon Ember" panose="020B0603020204020204" pitchFamily="34" charset="0"/>
                  </a:rPr>
                  <a:t>L1</a:t>
                </a:r>
              </a:p>
            </p:txBody>
          </p:sp>
        </p:grpSp>
        <p:sp>
          <p:nvSpPr>
            <p:cNvPr id="12" name="TextBox 11">
              <a:extLst>
                <a:ext uri="{FF2B5EF4-FFF2-40B4-BE49-F238E27FC236}">
                  <a16:creationId xmlns:a16="http://schemas.microsoft.com/office/drawing/2014/main" id="{DB9FFB06-3871-6449-83C7-85615C67E842}"/>
                </a:ext>
              </a:extLst>
            </p:cNvPr>
            <p:cNvSpPr txBox="1"/>
            <p:nvPr/>
          </p:nvSpPr>
          <p:spPr>
            <a:xfrm>
              <a:off x="8414442" y="5640014"/>
              <a:ext cx="4349268" cy="538609"/>
            </a:xfrm>
            <a:prstGeom prst="rect">
              <a:avLst/>
            </a:prstGeom>
            <a:noFill/>
          </p:spPr>
          <p:txBody>
            <a:bodyPr wrap="none" rtlCol="0">
              <a:spAutoFit/>
            </a:bodyPr>
            <a:lstStyle/>
            <a:p>
              <a:r>
                <a:rPr lang="en-GB" sz="2900" dirty="0">
                  <a:latin typeface="Amazon Ember" panose="020B0603020204020204" pitchFamily="34" charset="0"/>
                  <a:ea typeface="Amazon Ember" panose="020B0603020204020204" pitchFamily="34" charset="0"/>
                  <a:cs typeface="Amazon Ember" panose="020B0603020204020204" pitchFamily="34" charset="0"/>
                </a:rPr>
                <a:t>Automatically generated</a:t>
              </a:r>
            </a:p>
          </p:txBody>
        </p:sp>
      </p:grpSp>
      <p:grpSp>
        <p:nvGrpSpPr>
          <p:cNvPr id="20" name="Group 19">
            <a:extLst>
              <a:ext uri="{FF2B5EF4-FFF2-40B4-BE49-F238E27FC236}">
                <a16:creationId xmlns:a16="http://schemas.microsoft.com/office/drawing/2014/main" id="{22F8E3CC-21C7-0545-BAC1-0E9657C04007}"/>
              </a:ext>
            </a:extLst>
          </p:cNvPr>
          <p:cNvGrpSpPr/>
          <p:nvPr/>
        </p:nvGrpSpPr>
        <p:grpSpPr>
          <a:xfrm>
            <a:off x="971413" y="1697165"/>
            <a:ext cx="11886874" cy="822097"/>
            <a:chOff x="971413" y="1697165"/>
            <a:chExt cx="11886874" cy="822097"/>
          </a:xfrm>
        </p:grpSpPr>
        <p:grpSp>
          <p:nvGrpSpPr>
            <p:cNvPr id="9" name="Group 8">
              <a:extLst>
                <a:ext uri="{FF2B5EF4-FFF2-40B4-BE49-F238E27FC236}">
                  <a16:creationId xmlns:a16="http://schemas.microsoft.com/office/drawing/2014/main" id="{E9BAD27D-FC93-9C41-BBEE-F0E45EC1A263}"/>
                </a:ext>
              </a:extLst>
            </p:cNvPr>
            <p:cNvGrpSpPr/>
            <p:nvPr/>
          </p:nvGrpSpPr>
          <p:grpSpPr>
            <a:xfrm>
              <a:off x="971413" y="1697165"/>
              <a:ext cx="6343787" cy="822097"/>
              <a:chOff x="971413" y="1697165"/>
              <a:chExt cx="6343787" cy="822097"/>
            </a:xfrm>
          </p:grpSpPr>
          <p:sp>
            <p:nvSpPr>
              <p:cNvPr id="4" name="Rounded Rectangle 3">
                <a:extLst>
                  <a:ext uri="{FF2B5EF4-FFF2-40B4-BE49-F238E27FC236}">
                    <a16:creationId xmlns:a16="http://schemas.microsoft.com/office/drawing/2014/main" id="{02F08D70-BC36-4242-8F51-48EF408EF2C9}"/>
                  </a:ext>
                </a:extLst>
              </p:cNvPr>
              <p:cNvSpPr/>
              <p:nvPr/>
            </p:nvSpPr>
            <p:spPr>
              <a:xfrm>
                <a:off x="2209912" y="1697165"/>
                <a:ext cx="5105288" cy="822097"/>
              </a:xfrm>
              <a:prstGeom prst="roundRect">
                <a:avLst/>
              </a:prstGeom>
              <a:solidFill>
                <a:srgbClr val="FF9C00"/>
              </a:solidFill>
              <a:ln>
                <a:solidFill>
                  <a:schemeClr val="tx1">
                    <a:lumMod val="6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GB" sz="2800" dirty="0"/>
                  <a:t>Purpose-built constructs</a:t>
                </a:r>
                <a:endParaRPr lang="en-DE" sz="2800" dirty="0"/>
              </a:p>
            </p:txBody>
          </p:sp>
          <p:sp>
            <p:nvSpPr>
              <p:cNvPr id="8" name="TextBox 7">
                <a:extLst>
                  <a:ext uri="{FF2B5EF4-FFF2-40B4-BE49-F238E27FC236}">
                    <a16:creationId xmlns:a16="http://schemas.microsoft.com/office/drawing/2014/main" id="{F15A908D-5644-3C4B-8BCC-7D2D2F2D18AE}"/>
                  </a:ext>
                </a:extLst>
              </p:cNvPr>
              <p:cNvSpPr txBox="1"/>
              <p:nvPr/>
            </p:nvSpPr>
            <p:spPr>
              <a:xfrm>
                <a:off x="971413" y="1840770"/>
                <a:ext cx="816249" cy="538609"/>
              </a:xfrm>
              <a:prstGeom prst="rect">
                <a:avLst/>
              </a:prstGeom>
              <a:noFill/>
            </p:spPr>
            <p:txBody>
              <a:bodyPr wrap="none" rtlCol="0">
                <a:spAutoFit/>
              </a:bodyPr>
              <a:lstStyle/>
              <a:p>
                <a:pPr algn="l"/>
                <a:r>
                  <a:rPr lang="en-DE" sz="2900" dirty="0">
                    <a:latin typeface="Amazon Ember" panose="020B0603020204020204" pitchFamily="34" charset="0"/>
                    <a:ea typeface="Amazon Ember" panose="020B0603020204020204" pitchFamily="34" charset="0"/>
                    <a:cs typeface="Amazon Ember" panose="020B0603020204020204" pitchFamily="34" charset="0"/>
                  </a:rPr>
                  <a:t>L3+</a:t>
                </a:r>
              </a:p>
            </p:txBody>
          </p:sp>
        </p:grpSp>
        <p:sp>
          <p:nvSpPr>
            <p:cNvPr id="13" name="TextBox 12">
              <a:extLst>
                <a:ext uri="{FF2B5EF4-FFF2-40B4-BE49-F238E27FC236}">
                  <a16:creationId xmlns:a16="http://schemas.microsoft.com/office/drawing/2014/main" id="{4DA0097A-A9C1-5E4A-98C9-1DA403755315}"/>
                </a:ext>
              </a:extLst>
            </p:cNvPr>
            <p:cNvSpPr txBox="1"/>
            <p:nvPr/>
          </p:nvSpPr>
          <p:spPr>
            <a:xfrm>
              <a:off x="8414442" y="1838908"/>
              <a:ext cx="4443845" cy="538609"/>
            </a:xfrm>
            <a:prstGeom prst="rect">
              <a:avLst/>
            </a:prstGeom>
            <a:noFill/>
          </p:spPr>
          <p:txBody>
            <a:bodyPr wrap="none" rtlCol="0">
              <a:spAutoFit/>
            </a:bodyPr>
            <a:lstStyle/>
            <a:p>
              <a:r>
                <a:rPr lang="en-GB" sz="2900" dirty="0">
                  <a:latin typeface="Amazon Ember" panose="020B0603020204020204" pitchFamily="34" charset="0"/>
                  <a:ea typeface="Amazon Ember" panose="020B0603020204020204" pitchFamily="34" charset="0"/>
                  <a:cs typeface="Amazon Ember" panose="020B0603020204020204" pitchFamily="34" charset="0"/>
                </a:rPr>
                <a:t>Opinionated abstractions</a:t>
              </a:r>
            </a:p>
          </p:txBody>
        </p:sp>
      </p:grpSp>
      <p:grpSp>
        <p:nvGrpSpPr>
          <p:cNvPr id="19" name="Group 18">
            <a:extLst>
              <a:ext uri="{FF2B5EF4-FFF2-40B4-BE49-F238E27FC236}">
                <a16:creationId xmlns:a16="http://schemas.microsoft.com/office/drawing/2014/main" id="{65BACB84-8B69-9442-84BF-A1FE182051AB}"/>
              </a:ext>
            </a:extLst>
          </p:cNvPr>
          <p:cNvGrpSpPr/>
          <p:nvPr/>
        </p:nvGrpSpPr>
        <p:grpSpPr>
          <a:xfrm>
            <a:off x="971413" y="3596786"/>
            <a:ext cx="12398232" cy="822097"/>
            <a:chOff x="971413" y="3596786"/>
            <a:chExt cx="12398232" cy="822097"/>
          </a:xfrm>
        </p:grpSpPr>
        <p:grpSp>
          <p:nvGrpSpPr>
            <p:cNvPr id="10" name="Group 9">
              <a:extLst>
                <a:ext uri="{FF2B5EF4-FFF2-40B4-BE49-F238E27FC236}">
                  <a16:creationId xmlns:a16="http://schemas.microsoft.com/office/drawing/2014/main" id="{D25D0CAA-CF28-DE48-A40E-2F4B0C0F6429}"/>
                </a:ext>
              </a:extLst>
            </p:cNvPr>
            <p:cNvGrpSpPr/>
            <p:nvPr/>
          </p:nvGrpSpPr>
          <p:grpSpPr>
            <a:xfrm>
              <a:off x="971413" y="3596786"/>
              <a:ext cx="6343787" cy="822097"/>
              <a:chOff x="971413" y="3596786"/>
              <a:chExt cx="6343787" cy="822097"/>
            </a:xfrm>
          </p:grpSpPr>
          <p:sp>
            <p:nvSpPr>
              <p:cNvPr id="5" name="Rounded Rectangle 4">
                <a:extLst>
                  <a:ext uri="{FF2B5EF4-FFF2-40B4-BE49-F238E27FC236}">
                    <a16:creationId xmlns:a16="http://schemas.microsoft.com/office/drawing/2014/main" id="{C9133DDD-CACE-2247-AF58-5F72716B3641}"/>
                  </a:ext>
                </a:extLst>
              </p:cNvPr>
              <p:cNvSpPr/>
              <p:nvPr/>
            </p:nvSpPr>
            <p:spPr>
              <a:xfrm>
                <a:off x="2209912" y="3596786"/>
                <a:ext cx="5105288" cy="822097"/>
              </a:xfrm>
              <a:prstGeom prst="roundRect">
                <a:avLst/>
              </a:prstGeom>
              <a:solidFill>
                <a:srgbClr val="DC935E"/>
              </a:solidFill>
              <a:ln>
                <a:solidFill>
                  <a:schemeClr val="tx1">
                    <a:lumMod val="6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GB" sz="2800" dirty="0"/>
                  <a:t>AWS Constructs</a:t>
                </a:r>
              </a:p>
            </p:txBody>
          </p:sp>
          <p:sp>
            <p:nvSpPr>
              <p:cNvPr id="7" name="TextBox 6">
                <a:extLst>
                  <a:ext uri="{FF2B5EF4-FFF2-40B4-BE49-F238E27FC236}">
                    <a16:creationId xmlns:a16="http://schemas.microsoft.com/office/drawing/2014/main" id="{9FB3E218-02CA-4C48-ADE4-A1061C68B943}"/>
                  </a:ext>
                </a:extLst>
              </p:cNvPr>
              <p:cNvSpPr txBox="1"/>
              <p:nvPr/>
            </p:nvSpPr>
            <p:spPr>
              <a:xfrm>
                <a:off x="971413" y="3740392"/>
                <a:ext cx="598241" cy="538609"/>
              </a:xfrm>
              <a:prstGeom prst="rect">
                <a:avLst/>
              </a:prstGeom>
              <a:noFill/>
            </p:spPr>
            <p:txBody>
              <a:bodyPr wrap="none" rtlCol="0">
                <a:spAutoFit/>
              </a:bodyPr>
              <a:lstStyle/>
              <a:p>
                <a:pPr algn="l"/>
                <a:r>
                  <a:rPr lang="en-DE" sz="2900" dirty="0">
                    <a:latin typeface="Amazon Ember" panose="020B0603020204020204" pitchFamily="34" charset="0"/>
                    <a:ea typeface="Amazon Ember" panose="020B0603020204020204" pitchFamily="34" charset="0"/>
                    <a:cs typeface="Amazon Ember" panose="020B0603020204020204" pitchFamily="34" charset="0"/>
                  </a:rPr>
                  <a:t>L2</a:t>
                </a:r>
              </a:p>
            </p:txBody>
          </p:sp>
        </p:grpSp>
        <p:sp>
          <p:nvSpPr>
            <p:cNvPr id="14" name="TextBox 13">
              <a:extLst>
                <a:ext uri="{FF2B5EF4-FFF2-40B4-BE49-F238E27FC236}">
                  <a16:creationId xmlns:a16="http://schemas.microsoft.com/office/drawing/2014/main" id="{8E2C28A1-A04F-2642-9865-F706CA268521}"/>
                </a:ext>
              </a:extLst>
            </p:cNvPr>
            <p:cNvSpPr txBox="1"/>
            <p:nvPr/>
          </p:nvSpPr>
          <p:spPr>
            <a:xfrm>
              <a:off x="8414442" y="3740392"/>
              <a:ext cx="4955203" cy="538609"/>
            </a:xfrm>
            <a:prstGeom prst="rect">
              <a:avLst/>
            </a:prstGeom>
            <a:noFill/>
          </p:spPr>
          <p:txBody>
            <a:bodyPr wrap="none" rtlCol="0">
              <a:spAutoFit/>
            </a:bodyPr>
            <a:lstStyle/>
            <a:p>
              <a:r>
                <a:rPr lang="en-GB" sz="2900" dirty="0">
                  <a:latin typeface="Amazon Ember" panose="020B0603020204020204" pitchFamily="34" charset="0"/>
                  <a:ea typeface="Amazon Ember" panose="020B0603020204020204" pitchFamily="34" charset="0"/>
                  <a:cs typeface="Amazon Ember" panose="020B0603020204020204" pitchFamily="34" charset="0"/>
                </a:rPr>
                <a:t>High level service constructs</a:t>
              </a:r>
            </a:p>
          </p:txBody>
        </p:sp>
      </p:grpSp>
    </p:spTree>
    <p:extLst>
      <p:ext uri="{BB962C8B-B14F-4D97-AF65-F5344CB8AC3E}">
        <p14:creationId xmlns:p14="http://schemas.microsoft.com/office/powerpoint/2010/main" val="2139956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02B2D-2BBF-654C-9194-42C1BD2B4336}"/>
              </a:ext>
            </a:extLst>
          </p:cNvPr>
          <p:cNvSpPr>
            <a:spLocks noGrp="1"/>
          </p:cNvSpPr>
          <p:nvPr>
            <p:ph type="title"/>
          </p:nvPr>
        </p:nvSpPr>
        <p:spPr/>
        <p:txBody>
          <a:bodyPr/>
          <a:lstStyle/>
          <a:p>
            <a:r>
              <a:rPr lang="en-DE" dirty="0"/>
              <a:t>L1</a:t>
            </a:r>
          </a:p>
        </p:txBody>
      </p:sp>
      <p:pic>
        <p:nvPicPr>
          <p:cNvPr id="8" name="Picture 7">
            <a:extLst>
              <a:ext uri="{FF2B5EF4-FFF2-40B4-BE49-F238E27FC236}">
                <a16:creationId xmlns:a16="http://schemas.microsoft.com/office/drawing/2014/main" id="{62B65B45-8C18-6E4D-AD08-2C0F95DDF589}"/>
              </a:ext>
            </a:extLst>
          </p:cNvPr>
          <p:cNvPicPr>
            <a:picLocks noChangeAspect="1"/>
          </p:cNvPicPr>
          <p:nvPr/>
        </p:nvPicPr>
        <p:blipFill>
          <a:blip r:embed="rId3"/>
          <a:stretch>
            <a:fillRect/>
          </a:stretch>
        </p:blipFill>
        <p:spPr>
          <a:xfrm>
            <a:off x="1873250" y="4768145"/>
            <a:ext cx="4800600" cy="2514600"/>
          </a:xfrm>
          <a:prstGeom prst="rect">
            <a:avLst/>
          </a:prstGeom>
        </p:spPr>
      </p:pic>
      <p:cxnSp>
        <p:nvCxnSpPr>
          <p:cNvPr id="10" name="Straight Arrow Connector 9">
            <a:extLst>
              <a:ext uri="{FF2B5EF4-FFF2-40B4-BE49-F238E27FC236}">
                <a16:creationId xmlns:a16="http://schemas.microsoft.com/office/drawing/2014/main" id="{2073D6BF-5954-CF42-B4CA-9ABA2F3E4D84}"/>
              </a:ext>
            </a:extLst>
          </p:cNvPr>
          <p:cNvCxnSpPr>
            <a:cxnSpLocks/>
          </p:cNvCxnSpPr>
          <p:nvPr/>
        </p:nvCxnSpPr>
        <p:spPr>
          <a:xfrm>
            <a:off x="4273550" y="2547055"/>
            <a:ext cx="0" cy="21107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700FA34-AEC8-E04C-943C-3AD9568E4F83}"/>
              </a:ext>
            </a:extLst>
          </p:cNvPr>
          <p:cNvSpPr txBox="1"/>
          <p:nvPr/>
        </p:nvSpPr>
        <p:spPr>
          <a:xfrm>
            <a:off x="6083301" y="2700382"/>
            <a:ext cx="8547100" cy="2249847"/>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GB" sz="2400" dirty="0">
                <a:latin typeface="Amazon Ember" panose="020B0603020204020204" pitchFamily="34" charset="0"/>
                <a:ea typeface="Amazon Ember" panose="020B0603020204020204" pitchFamily="34" charset="0"/>
                <a:cs typeface="Amazon Ember" panose="020B0603020204020204" pitchFamily="34" charset="0"/>
              </a:rPr>
              <a:t>G</a:t>
            </a:r>
            <a:r>
              <a:rPr lang="en-DE" sz="2400" dirty="0">
                <a:latin typeface="Amazon Ember" panose="020B0603020204020204" pitchFamily="34" charset="0"/>
                <a:ea typeface="Amazon Ember" panose="020B0603020204020204" pitchFamily="34" charset="0"/>
                <a:cs typeface="Amazon Ember" panose="020B0603020204020204" pitchFamily="34" charset="0"/>
              </a:rPr>
              <a:t>enerated mappings from CloudFormation Specification</a:t>
            </a:r>
          </a:p>
          <a:p>
            <a:pPr marL="457200" indent="-457200">
              <a:lnSpc>
                <a:spcPct val="150000"/>
              </a:lnSpc>
              <a:buFont typeface="Arial" panose="020B0604020202020204" pitchFamily="34" charset="0"/>
              <a:buChar char="•"/>
            </a:pPr>
            <a:r>
              <a:rPr lang="en-DE" sz="2400" dirty="0">
                <a:latin typeface="Amazon Ember" panose="020B0603020204020204" pitchFamily="34" charset="0"/>
                <a:ea typeface="Amazon Ember" panose="020B0603020204020204" pitchFamily="34" charset="0"/>
                <a:cs typeface="Amazon Ember" panose="020B0603020204020204" pitchFamily="34" charset="0"/>
              </a:rPr>
              <a:t>abc.CfnXyz → AWS::ABC::XYZ CloudFormation Resource</a:t>
            </a:r>
          </a:p>
          <a:p>
            <a:pPr marL="457200" indent="-457200">
              <a:lnSpc>
                <a:spcPct val="150000"/>
              </a:lnSpc>
              <a:buFont typeface="Arial" panose="020B0604020202020204" pitchFamily="34" charset="0"/>
              <a:buChar char="•"/>
            </a:pPr>
            <a:r>
              <a:rPr lang="en-GB" sz="2400" dirty="0">
                <a:latin typeface="Amazon Ember" panose="020B0603020204020204" pitchFamily="34" charset="0"/>
                <a:ea typeface="Amazon Ember" panose="020B0603020204020204" pitchFamily="34" charset="0"/>
                <a:cs typeface="Amazon Ember" panose="020B0603020204020204" pitchFamily="34" charset="0"/>
              </a:rPr>
              <a:t>e</a:t>
            </a:r>
            <a:r>
              <a:rPr lang="en-DE" sz="2400" dirty="0">
                <a:latin typeface="Amazon Ember" panose="020B0603020204020204" pitchFamily="34" charset="0"/>
                <a:ea typeface="Amazon Ember" panose="020B0603020204020204" pitchFamily="34" charset="0"/>
                <a:cs typeface="Amazon Ember" panose="020B0603020204020204" pitchFamily="34" charset="0"/>
              </a:rPr>
              <a:t>c2.CfnInstance →  AWS::EC2::Instance</a:t>
            </a:r>
          </a:p>
          <a:p>
            <a:pPr marL="457200" indent="-457200">
              <a:lnSpc>
                <a:spcPct val="150000"/>
              </a:lnSpc>
              <a:buFont typeface="Arial" panose="020B0604020202020204" pitchFamily="34" charset="0"/>
              <a:buChar char="•"/>
            </a:pPr>
            <a:r>
              <a:rPr lang="en-GB" sz="2400" dirty="0">
                <a:latin typeface="Amazon Ember" panose="020B0603020204020204" pitchFamily="34" charset="0"/>
                <a:ea typeface="Amazon Ember" panose="020B0603020204020204" pitchFamily="34" charset="0"/>
                <a:cs typeface="Amazon Ember" panose="020B0603020204020204" pitchFamily="34" charset="0"/>
              </a:rPr>
              <a:t>kms.CfnKey </a:t>
            </a:r>
            <a:r>
              <a:rPr lang="en-DE" sz="2400" dirty="0">
                <a:latin typeface="Amazon Ember" panose="020B0603020204020204" pitchFamily="34" charset="0"/>
                <a:ea typeface="Amazon Ember" panose="020B0603020204020204" pitchFamily="34" charset="0"/>
                <a:cs typeface="Amazon Ember" panose="020B0603020204020204" pitchFamily="34" charset="0"/>
              </a:rPr>
              <a:t>→ </a:t>
            </a:r>
            <a:r>
              <a:rPr lang="en-GB" sz="2400" dirty="0">
                <a:latin typeface="Amazon Ember" panose="020B0603020204020204" pitchFamily="34" charset="0"/>
                <a:ea typeface="Amazon Ember" panose="020B0603020204020204" pitchFamily="34" charset="0"/>
                <a:cs typeface="Amazon Ember" panose="020B0603020204020204" pitchFamily="34" charset="0"/>
              </a:rPr>
              <a:t>AWS::KMS::Key</a:t>
            </a:r>
            <a:endParaRPr lang="en-DE"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2" name="TextBox 11">
            <a:extLst>
              <a:ext uri="{FF2B5EF4-FFF2-40B4-BE49-F238E27FC236}">
                <a16:creationId xmlns:a16="http://schemas.microsoft.com/office/drawing/2014/main" id="{FE333323-AF55-6342-B899-F2CE9D59BAAD}"/>
              </a:ext>
            </a:extLst>
          </p:cNvPr>
          <p:cNvSpPr txBox="1"/>
          <p:nvPr/>
        </p:nvSpPr>
        <p:spPr>
          <a:xfrm>
            <a:off x="878212" y="3240531"/>
            <a:ext cx="3063659" cy="584775"/>
          </a:xfrm>
          <a:prstGeom prst="rect">
            <a:avLst/>
          </a:prstGeom>
          <a:noFill/>
        </p:spPr>
        <p:txBody>
          <a:bodyPr wrap="none" rtlCol="0">
            <a:spAutoFit/>
          </a:bodyPr>
          <a:lstStyle/>
          <a:p>
            <a:r>
              <a:rPr lang="en-DE" sz="3200" dirty="0">
                <a:latin typeface="Hack Nerd Font" panose="020B0609030202020204" pitchFamily="49" charset="0"/>
                <a:ea typeface="Hack Nerd Font" panose="020B0609030202020204" pitchFamily="49" charset="0"/>
                <a:cs typeface="Hack Nerd Font" panose="020B0609030202020204" pitchFamily="49" charset="0"/>
              </a:rPr>
              <a:t>🧬 </a:t>
            </a:r>
            <a:r>
              <a:rPr lang="en-GB" sz="3200" dirty="0" err="1">
                <a:solidFill>
                  <a:schemeClr val="accent5"/>
                </a:solidFill>
                <a:latin typeface="Hack Nerd Font" panose="020B0609030202020204" pitchFamily="49" charset="0"/>
                <a:ea typeface="Hack Nerd Font" panose="020B0609030202020204" pitchFamily="49" charset="0"/>
                <a:cs typeface="Hack Nerd Font" panose="020B0609030202020204" pitchFamily="49" charset="0"/>
              </a:rPr>
              <a:t>cdk</a:t>
            </a:r>
            <a:r>
              <a:rPr lang="en-GB" sz="3200" dirty="0">
                <a:solidFill>
                  <a:schemeClr val="accent5"/>
                </a:solidFill>
                <a:latin typeface="Hack Nerd Font" panose="020B0609030202020204" pitchFamily="49" charset="0"/>
                <a:ea typeface="Hack Nerd Font" panose="020B0609030202020204" pitchFamily="49" charset="0"/>
                <a:cs typeface="Hack Nerd Font" panose="020B0609030202020204" pitchFamily="49" charset="0"/>
              </a:rPr>
              <a:t> </a:t>
            </a:r>
            <a:r>
              <a:rPr lang="en-GB" sz="3200" dirty="0">
                <a:latin typeface="Hack Nerd Font" panose="020B0609030202020204" pitchFamily="49" charset="0"/>
                <a:ea typeface="Hack Nerd Font" panose="020B0609030202020204" pitchFamily="49" charset="0"/>
                <a:cs typeface="Hack Nerd Font" panose="020B0609030202020204" pitchFamily="49" charset="0"/>
              </a:rPr>
              <a:t>synth</a:t>
            </a:r>
            <a:endParaRPr lang="en-DE" sz="29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5" name="Picture 14">
            <a:extLst>
              <a:ext uri="{FF2B5EF4-FFF2-40B4-BE49-F238E27FC236}">
                <a16:creationId xmlns:a16="http://schemas.microsoft.com/office/drawing/2014/main" id="{8D547E86-FED9-B241-9B84-11A86E074A69}"/>
              </a:ext>
            </a:extLst>
          </p:cNvPr>
          <p:cNvPicPr>
            <a:picLocks noChangeAspect="1"/>
          </p:cNvPicPr>
          <p:nvPr/>
        </p:nvPicPr>
        <p:blipFill>
          <a:blip r:embed="rId4"/>
          <a:stretch>
            <a:fillRect/>
          </a:stretch>
        </p:blipFill>
        <p:spPr>
          <a:xfrm>
            <a:off x="548639" y="793492"/>
            <a:ext cx="8043415" cy="1845254"/>
          </a:xfrm>
          <a:prstGeom prst="rect">
            <a:avLst/>
          </a:prstGeom>
        </p:spPr>
      </p:pic>
    </p:spTree>
    <p:extLst>
      <p:ext uri="{BB962C8B-B14F-4D97-AF65-F5344CB8AC3E}">
        <p14:creationId xmlns:p14="http://schemas.microsoft.com/office/powerpoint/2010/main" val="1519592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F4971-2229-C542-AAF3-98D04F7E6D37}"/>
              </a:ext>
            </a:extLst>
          </p:cNvPr>
          <p:cNvSpPr>
            <a:spLocks noGrp="1"/>
          </p:cNvSpPr>
          <p:nvPr>
            <p:ph type="title"/>
          </p:nvPr>
        </p:nvSpPr>
        <p:spPr/>
        <p:txBody>
          <a:bodyPr/>
          <a:lstStyle/>
          <a:p>
            <a:r>
              <a:rPr lang="en-DE" dirty="0"/>
              <a:t>L2</a:t>
            </a:r>
          </a:p>
        </p:txBody>
      </p:sp>
      <p:cxnSp>
        <p:nvCxnSpPr>
          <p:cNvPr id="11" name="Straight Arrow Connector 10">
            <a:extLst>
              <a:ext uri="{FF2B5EF4-FFF2-40B4-BE49-F238E27FC236}">
                <a16:creationId xmlns:a16="http://schemas.microsoft.com/office/drawing/2014/main" id="{E4E34F51-7D8C-D348-B4E9-F9D271EC7504}"/>
              </a:ext>
            </a:extLst>
          </p:cNvPr>
          <p:cNvCxnSpPr>
            <a:cxnSpLocks/>
          </p:cNvCxnSpPr>
          <p:nvPr/>
        </p:nvCxnSpPr>
        <p:spPr>
          <a:xfrm>
            <a:off x="3532886" y="2231136"/>
            <a:ext cx="0" cy="9636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7F95DA3D-1A82-0046-B1A0-C5581A2EF360}"/>
              </a:ext>
            </a:extLst>
          </p:cNvPr>
          <p:cNvSpPr txBox="1"/>
          <p:nvPr/>
        </p:nvSpPr>
        <p:spPr>
          <a:xfrm>
            <a:off x="6533784" y="2468334"/>
            <a:ext cx="8181330" cy="2806602"/>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400" dirty="0">
                <a:latin typeface="Amazon Ember" panose="020B0603020204020204" pitchFamily="34" charset="0"/>
                <a:ea typeface="Amazon Ember" panose="020B0603020204020204" pitchFamily="34" charset="0"/>
                <a:cs typeface="Amazon Ember" panose="020B0603020204020204" pitchFamily="34" charset="0"/>
              </a:rPr>
              <a:t>Ready-to-use VPC setup</a:t>
            </a:r>
          </a:p>
          <a:p>
            <a:pPr marL="457200" indent="-457200">
              <a:lnSpc>
                <a:spcPct val="150000"/>
              </a:lnSpc>
              <a:buFont typeface="Arial" panose="020B0604020202020204" pitchFamily="34" charset="0"/>
              <a:buChar char="•"/>
            </a:pPr>
            <a:r>
              <a:rPr lang="en-US" sz="2400" dirty="0">
                <a:latin typeface="Amazon Ember" panose="020B0603020204020204" pitchFamily="34" charset="0"/>
                <a:ea typeface="Amazon Ember" panose="020B0603020204020204" pitchFamily="34" charset="0"/>
                <a:cs typeface="Amazon Ember" panose="020B0603020204020204" pitchFamily="34" charset="0"/>
              </a:rPr>
              <a:t>65536 IPs split equally between 4 subnets</a:t>
            </a:r>
          </a:p>
          <a:p>
            <a:pPr marL="457200" indent="-457200">
              <a:lnSpc>
                <a:spcPct val="150000"/>
              </a:lnSpc>
              <a:buFont typeface="Arial" panose="020B0604020202020204" pitchFamily="34" charset="0"/>
              <a:buChar char="•"/>
            </a:pPr>
            <a:r>
              <a:rPr lang="en-US" sz="2400" dirty="0">
                <a:latin typeface="Amazon Ember" panose="020B0603020204020204" pitchFamily="34" charset="0"/>
                <a:ea typeface="Amazon Ember" panose="020B0603020204020204" pitchFamily="34" charset="0"/>
                <a:cs typeface="Amazon Ember" panose="020B0603020204020204" pitchFamily="34" charset="0"/>
              </a:rPr>
              <a:t>If you provide a region </a:t>
            </a:r>
            <a:r>
              <a:rPr lang="en-DE" sz="2400" dirty="0">
                <a:latin typeface="Amazon Ember" panose="020B0603020204020204" pitchFamily="34" charset="0"/>
                <a:ea typeface="Amazon Ember" panose="020B0603020204020204" pitchFamily="34" charset="0"/>
                <a:cs typeface="Amazon Ember" panose="020B0603020204020204" pitchFamily="34" charset="0"/>
              </a:rPr>
              <a:t>→ adjusted to 3 AZs</a:t>
            </a: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a:p>
            <a:pPr marL="457200" indent="-457200">
              <a:lnSpc>
                <a:spcPct val="150000"/>
              </a:lnSpc>
              <a:buFont typeface="Arial" panose="020B0604020202020204" pitchFamily="34" charset="0"/>
              <a:buChar char="•"/>
            </a:pPr>
            <a:r>
              <a:rPr lang="en-US" sz="2400" dirty="0">
                <a:latin typeface="Amazon Ember" panose="020B0603020204020204" pitchFamily="34" charset="0"/>
                <a:ea typeface="Amazon Ember" panose="020B0603020204020204" pitchFamily="34" charset="0"/>
                <a:cs typeface="Amazon Ember" panose="020B0603020204020204" pitchFamily="34" charset="0"/>
              </a:rPr>
              <a:t>Everything is optional, change any parameter</a:t>
            </a:r>
          </a:p>
          <a:p>
            <a:pPr marL="457200" indent="-457200">
              <a:lnSpc>
                <a:spcPct val="150000"/>
              </a:lnSpc>
              <a:buFont typeface="Arial" panose="020B0604020202020204" pitchFamily="34" charset="0"/>
              <a:buChar char="•"/>
            </a:pPr>
            <a:r>
              <a:rPr lang="en-US" sz="2400" dirty="0">
                <a:latin typeface="Amazon Ember" panose="020B0603020204020204" pitchFamily="34" charset="0"/>
                <a:ea typeface="Amazon Ember" panose="020B0603020204020204" pitchFamily="34" charset="0"/>
                <a:cs typeface="Amazon Ember" panose="020B0603020204020204" pitchFamily="34" charset="0"/>
              </a:rPr>
              <a:t>Sane default values</a:t>
            </a:r>
          </a:p>
        </p:txBody>
      </p:sp>
      <p:pic>
        <p:nvPicPr>
          <p:cNvPr id="23" name="Picture 22">
            <a:extLst>
              <a:ext uri="{FF2B5EF4-FFF2-40B4-BE49-F238E27FC236}">
                <a16:creationId xmlns:a16="http://schemas.microsoft.com/office/drawing/2014/main" id="{2DBA545B-F1DA-0F40-BAED-5191FD539B74}"/>
              </a:ext>
            </a:extLst>
          </p:cNvPr>
          <p:cNvPicPr>
            <a:picLocks noChangeAspect="1"/>
          </p:cNvPicPr>
          <p:nvPr/>
        </p:nvPicPr>
        <p:blipFill>
          <a:blip r:embed="rId3"/>
          <a:stretch>
            <a:fillRect/>
          </a:stretch>
        </p:blipFill>
        <p:spPr>
          <a:xfrm>
            <a:off x="1325753" y="3336494"/>
            <a:ext cx="4414263" cy="4250772"/>
          </a:xfrm>
          <a:prstGeom prst="rect">
            <a:avLst/>
          </a:prstGeom>
        </p:spPr>
      </p:pic>
      <p:sp>
        <p:nvSpPr>
          <p:cNvPr id="24" name="TextBox 23">
            <a:extLst>
              <a:ext uri="{FF2B5EF4-FFF2-40B4-BE49-F238E27FC236}">
                <a16:creationId xmlns:a16="http://schemas.microsoft.com/office/drawing/2014/main" id="{90A3970D-D99A-9642-BB9A-57ECB19ABDD0}"/>
              </a:ext>
            </a:extLst>
          </p:cNvPr>
          <p:cNvSpPr txBox="1"/>
          <p:nvPr/>
        </p:nvSpPr>
        <p:spPr>
          <a:xfrm>
            <a:off x="469225" y="2388486"/>
            <a:ext cx="3063659" cy="584775"/>
          </a:xfrm>
          <a:prstGeom prst="rect">
            <a:avLst/>
          </a:prstGeom>
          <a:noFill/>
        </p:spPr>
        <p:txBody>
          <a:bodyPr wrap="none" rtlCol="0">
            <a:spAutoFit/>
          </a:bodyPr>
          <a:lstStyle/>
          <a:p>
            <a:r>
              <a:rPr lang="en-DE" sz="3200" dirty="0">
                <a:latin typeface="Hack Nerd Font" panose="020B0609030202020204" pitchFamily="49" charset="0"/>
                <a:ea typeface="Hack Nerd Font" panose="020B0609030202020204" pitchFamily="49" charset="0"/>
                <a:cs typeface="Hack Nerd Font" panose="020B0609030202020204" pitchFamily="49" charset="0"/>
              </a:rPr>
              <a:t>🧬 </a:t>
            </a:r>
            <a:r>
              <a:rPr lang="en-GB" sz="3200" dirty="0" err="1">
                <a:solidFill>
                  <a:schemeClr val="accent5"/>
                </a:solidFill>
                <a:latin typeface="Hack Nerd Font" panose="020B0609030202020204" pitchFamily="49" charset="0"/>
                <a:ea typeface="Hack Nerd Font" panose="020B0609030202020204" pitchFamily="49" charset="0"/>
                <a:cs typeface="Hack Nerd Font" panose="020B0609030202020204" pitchFamily="49" charset="0"/>
              </a:rPr>
              <a:t>cdk</a:t>
            </a:r>
            <a:r>
              <a:rPr lang="en-GB" sz="3200" dirty="0">
                <a:solidFill>
                  <a:schemeClr val="accent5"/>
                </a:solidFill>
                <a:latin typeface="Hack Nerd Font" panose="020B0609030202020204" pitchFamily="49" charset="0"/>
                <a:ea typeface="Hack Nerd Font" panose="020B0609030202020204" pitchFamily="49" charset="0"/>
                <a:cs typeface="Hack Nerd Font" panose="020B0609030202020204" pitchFamily="49" charset="0"/>
              </a:rPr>
              <a:t> </a:t>
            </a:r>
            <a:r>
              <a:rPr lang="en-GB" sz="3200" dirty="0">
                <a:latin typeface="Hack Nerd Font" panose="020B0609030202020204" pitchFamily="49" charset="0"/>
                <a:ea typeface="Hack Nerd Font" panose="020B0609030202020204" pitchFamily="49" charset="0"/>
                <a:cs typeface="Hack Nerd Font" panose="020B0609030202020204" pitchFamily="49" charset="0"/>
              </a:rPr>
              <a:t>synth</a:t>
            </a:r>
            <a:endParaRPr lang="en-DE" sz="29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 name="Picture 6">
            <a:extLst>
              <a:ext uri="{FF2B5EF4-FFF2-40B4-BE49-F238E27FC236}">
                <a16:creationId xmlns:a16="http://schemas.microsoft.com/office/drawing/2014/main" id="{38F49629-30A0-4240-BA3C-BFD1C9397569}"/>
              </a:ext>
            </a:extLst>
          </p:cNvPr>
          <p:cNvPicPr>
            <a:picLocks noChangeAspect="1"/>
          </p:cNvPicPr>
          <p:nvPr/>
        </p:nvPicPr>
        <p:blipFill>
          <a:blip r:embed="rId4"/>
          <a:stretch>
            <a:fillRect/>
          </a:stretch>
        </p:blipFill>
        <p:spPr>
          <a:xfrm>
            <a:off x="1456914" y="402073"/>
            <a:ext cx="4414251" cy="1986413"/>
          </a:xfrm>
          <a:prstGeom prst="rect">
            <a:avLst/>
          </a:prstGeom>
        </p:spPr>
      </p:pic>
    </p:spTree>
    <p:extLst>
      <p:ext uri="{BB962C8B-B14F-4D97-AF65-F5344CB8AC3E}">
        <p14:creationId xmlns:p14="http://schemas.microsoft.com/office/powerpoint/2010/main" val="2891509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3698E-A48A-9048-8370-AD1BA2936E92}"/>
              </a:ext>
            </a:extLst>
          </p:cNvPr>
          <p:cNvSpPr>
            <a:spLocks noGrp="1"/>
          </p:cNvSpPr>
          <p:nvPr>
            <p:ph type="title"/>
          </p:nvPr>
        </p:nvSpPr>
        <p:spPr/>
        <p:txBody>
          <a:bodyPr/>
          <a:lstStyle/>
          <a:p>
            <a:r>
              <a:rPr lang="en-DE" dirty="0"/>
              <a:t>L2</a:t>
            </a:r>
          </a:p>
        </p:txBody>
      </p:sp>
      <p:pic>
        <p:nvPicPr>
          <p:cNvPr id="10" name="Picture 9">
            <a:extLst>
              <a:ext uri="{FF2B5EF4-FFF2-40B4-BE49-F238E27FC236}">
                <a16:creationId xmlns:a16="http://schemas.microsoft.com/office/drawing/2014/main" id="{0D2D92DF-1CA0-CF42-87AF-2B616DF8EEA2}"/>
              </a:ext>
            </a:extLst>
          </p:cNvPr>
          <p:cNvPicPr>
            <a:picLocks noChangeAspect="1"/>
          </p:cNvPicPr>
          <p:nvPr/>
        </p:nvPicPr>
        <p:blipFill>
          <a:blip r:embed="rId3"/>
          <a:stretch>
            <a:fillRect/>
          </a:stretch>
        </p:blipFill>
        <p:spPr>
          <a:xfrm>
            <a:off x="2341134" y="1088020"/>
            <a:ext cx="1095499" cy="5964382"/>
          </a:xfrm>
          <a:prstGeom prst="rect">
            <a:avLst/>
          </a:prstGeom>
        </p:spPr>
      </p:pic>
      <p:pic>
        <p:nvPicPr>
          <p:cNvPr id="14" name="Graphic 13">
            <a:extLst>
              <a:ext uri="{FF2B5EF4-FFF2-40B4-BE49-F238E27FC236}">
                <a16:creationId xmlns:a16="http://schemas.microsoft.com/office/drawing/2014/main" id="{18EF391A-ADC3-5E48-A6E4-0DC3D06EB1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36076" y="-220237"/>
            <a:ext cx="12992100" cy="8115300"/>
          </a:xfrm>
          <a:prstGeom prst="rect">
            <a:avLst/>
          </a:prstGeom>
        </p:spPr>
      </p:pic>
      <p:pic>
        <p:nvPicPr>
          <p:cNvPr id="4" name="Picture 3">
            <a:extLst>
              <a:ext uri="{FF2B5EF4-FFF2-40B4-BE49-F238E27FC236}">
                <a16:creationId xmlns:a16="http://schemas.microsoft.com/office/drawing/2014/main" id="{BF443B68-5C3E-0842-9AF8-82037137E698}"/>
              </a:ext>
            </a:extLst>
          </p:cNvPr>
          <p:cNvPicPr>
            <a:picLocks noChangeAspect="1"/>
          </p:cNvPicPr>
          <p:nvPr/>
        </p:nvPicPr>
        <p:blipFill>
          <a:blip r:embed="rId6"/>
          <a:stretch>
            <a:fillRect/>
          </a:stretch>
        </p:blipFill>
        <p:spPr>
          <a:xfrm>
            <a:off x="4536165" y="1007781"/>
            <a:ext cx="8791922" cy="6124859"/>
          </a:xfrm>
          <a:prstGeom prst="rect">
            <a:avLst/>
          </a:prstGeom>
        </p:spPr>
      </p:pic>
    </p:spTree>
    <p:extLst>
      <p:ext uri="{BB962C8B-B14F-4D97-AF65-F5344CB8AC3E}">
        <p14:creationId xmlns:p14="http://schemas.microsoft.com/office/powerpoint/2010/main" val="37967352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a:extLst>
              <a:ext uri="{FF2B5EF4-FFF2-40B4-BE49-F238E27FC236}">
                <a16:creationId xmlns:a16="http://schemas.microsoft.com/office/drawing/2014/main" id="{A3AE2769-7D6D-9C45-8AEB-E0C3F15B9A16}"/>
              </a:ext>
            </a:extLst>
          </p:cNvPr>
          <p:cNvGrpSpPr/>
          <p:nvPr/>
        </p:nvGrpSpPr>
        <p:grpSpPr>
          <a:xfrm>
            <a:off x="-23672" y="3374136"/>
            <a:ext cx="14828793" cy="3639312"/>
            <a:chOff x="-23672" y="3374136"/>
            <a:chExt cx="14828793" cy="3639312"/>
          </a:xfrm>
        </p:grpSpPr>
        <p:grpSp>
          <p:nvGrpSpPr>
            <p:cNvPr id="55" name="Group 54">
              <a:extLst>
                <a:ext uri="{FF2B5EF4-FFF2-40B4-BE49-F238E27FC236}">
                  <a16:creationId xmlns:a16="http://schemas.microsoft.com/office/drawing/2014/main" id="{EEADF689-7CC9-D346-996E-CD7D48DA07BE}"/>
                </a:ext>
              </a:extLst>
            </p:cNvPr>
            <p:cNvGrpSpPr/>
            <p:nvPr/>
          </p:nvGrpSpPr>
          <p:grpSpPr>
            <a:xfrm>
              <a:off x="11236678" y="4312054"/>
              <a:ext cx="3568443" cy="1995199"/>
              <a:chOff x="11769134" y="4334122"/>
              <a:chExt cx="3568443" cy="1995199"/>
            </a:xfrm>
          </p:grpSpPr>
          <p:sp>
            <p:nvSpPr>
              <p:cNvPr id="28" name="Rounded Rectangle 27">
                <a:extLst>
                  <a:ext uri="{FF2B5EF4-FFF2-40B4-BE49-F238E27FC236}">
                    <a16:creationId xmlns:a16="http://schemas.microsoft.com/office/drawing/2014/main" id="{2D8ABBD6-78A5-E946-A2BF-333A79085DED}"/>
                  </a:ext>
                </a:extLst>
              </p:cNvPr>
              <p:cNvSpPr/>
              <p:nvPr/>
            </p:nvSpPr>
            <p:spPr>
              <a:xfrm>
                <a:off x="13416436" y="4334122"/>
                <a:ext cx="1136428" cy="1136428"/>
              </a:xfrm>
              <a:prstGeom prst="roundRect">
                <a:avLst/>
              </a:prstGeom>
              <a:solidFill>
                <a:srgbClr val="007DBC"/>
              </a:solidFill>
              <a:ln w="25400" cap="flat" cmpd="sng" algn="ctr">
                <a:solidFill>
                  <a:srgbClr val="1D516C"/>
                </a:solidFill>
                <a:prstDash val="solid"/>
              </a:ln>
              <a:effectLst/>
            </p:spPr>
            <p:txBody>
              <a:bodyPr rtlCol="0" anchor="ctr"/>
              <a:lstStyle/>
              <a:p>
                <a:pPr marL="0" marR="0" lvl="0" indent="0" algn="ctr" defTabSz="457200" eaLnBrk="1" fontAlgn="auto" latinLnBrk="0" hangingPunct="0">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Amazon Ember"/>
                  <a:ea typeface="Amazon Ember"/>
                  <a:cs typeface="Amazon Ember"/>
                  <a:sym typeface="Amazon Ember"/>
                </a:endParaRPr>
              </a:p>
            </p:txBody>
          </p:sp>
          <p:sp>
            <p:nvSpPr>
              <p:cNvPr id="32" name="Rectangle 31">
                <a:extLst>
                  <a:ext uri="{FF2B5EF4-FFF2-40B4-BE49-F238E27FC236}">
                    <a16:creationId xmlns:a16="http://schemas.microsoft.com/office/drawing/2014/main" id="{2B94C359-744C-4E43-89B1-86D97FBA5A3E}"/>
                  </a:ext>
                </a:extLst>
              </p:cNvPr>
              <p:cNvSpPr/>
              <p:nvPr/>
            </p:nvSpPr>
            <p:spPr>
              <a:xfrm>
                <a:off x="12505423" y="5744546"/>
                <a:ext cx="2832154" cy="584775"/>
              </a:xfrm>
              <a:prstGeom prst="rect">
                <a:avLst/>
              </a:prstGeom>
            </p:spPr>
            <p:txBody>
              <a:bodyPr wrap="square">
                <a:spAutoFit/>
              </a:bodyPr>
              <a:lstStyle/>
              <a:p>
                <a:pPr algn="ctr" defTabSz="457200" hangingPunct="0"/>
                <a:r>
                  <a:rPr lang="en-US" sz="1600" kern="0" dirty="0">
                    <a:solidFill>
                      <a:srgbClr val="FFFFFF">
                        <a:lumMod val="95000"/>
                      </a:srgbClr>
                    </a:solidFill>
                    <a:ea typeface="Amazon Ember"/>
                    <a:cs typeface="Amazon Ember"/>
                    <a:sym typeface="Amazon Ember"/>
                  </a:rPr>
                  <a:t>“amazon-</a:t>
                </a:r>
                <a:r>
                  <a:rPr lang="en-US" sz="1600" kern="0" dirty="0" err="1">
                    <a:solidFill>
                      <a:srgbClr val="FFFFFF">
                        <a:lumMod val="95000"/>
                      </a:srgbClr>
                    </a:solidFill>
                    <a:ea typeface="Amazon Ember"/>
                    <a:cs typeface="Amazon Ember"/>
                    <a:sym typeface="Amazon Ember"/>
                  </a:rPr>
                  <a:t>ecs</a:t>
                </a:r>
                <a:r>
                  <a:rPr lang="en-US" sz="1600" kern="0" dirty="0">
                    <a:solidFill>
                      <a:srgbClr val="FFFFFF">
                        <a:lumMod val="95000"/>
                      </a:srgbClr>
                    </a:solidFill>
                    <a:ea typeface="Amazon Ember"/>
                    <a:cs typeface="Amazon Ember"/>
                    <a:sym typeface="Amazon Ember"/>
                  </a:rPr>
                  <a:t>-sample”</a:t>
                </a:r>
              </a:p>
              <a:p>
                <a:pPr algn="ctr" defTabSz="457200" hangingPunct="0"/>
                <a:r>
                  <a:rPr lang="en-US" sz="1600" kern="0" dirty="0">
                    <a:solidFill>
                      <a:srgbClr val="FFFFFF">
                        <a:lumMod val="95000"/>
                      </a:srgbClr>
                    </a:solidFill>
                    <a:ea typeface="Amazon Ember"/>
                    <a:cs typeface="Amazon Ember"/>
                    <a:sym typeface="Amazon Ember"/>
                  </a:rPr>
                  <a:t>image</a:t>
                </a:r>
              </a:p>
            </p:txBody>
          </p:sp>
          <p:pic>
            <p:nvPicPr>
              <p:cNvPr id="42" name="Graphic 41">
                <a:extLst>
                  <a:ext uri="{FF2B5EF4-FFF2-40B4-BE49-F238E27FC236}">
                    <a16:creationId xmlns:a16="http://schemas.microsoft.com/office/drawing/2014/main" id="{1FA66060-0497-E64D-B1CC-F59BD40177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698994" y="4612671"/>
                <a:ext cx="583997" cy="583997"/>
              </a:xfrm>
              <a:prstGeom prst="rect">
                <a:avLst/>
              </a:prstGeom>
            </p:spPr>
          </p:pic>
          <p:cxnSp>
            <p:nvCxnSpPr>
              <p:cNvPr id="43" name="Straight Arrow Connector 42">
                <a:extLst>
                  <a:ext uri="{FF2B5EF4-FFF2-40B4-BE49-F238E27FC236}">
                    <a16:creationId xmlns:a16="http://schemas.microsoft.com/office/drawing/2014/main" id="{4F2B5DC0-57D7-4D4B-99D8-FCB8D76E4D53}"/>
                  </a:ext>
                </a:extLst>
              </p:cNvPr>
              <p:cNvCxnSpPr>
                <a:cxnSpLocks/>
                <a:stCxn id="28" idx="1"/>
              </p:cNvCxnSpPr>
              <p:nvPr/>
            </p:nvCxnSpPr>
            <p:spPr>
              <a:xfrm flipH="1">
                <a:off x="11769134" y="4902336"/>
                <a:ext cx="1647302" cy="0"/>
              </a:xfrm>
              <a:prstGeom prst="straightConnector1">
                <a:avLst/>
              </a:prstGeom>
              <a:noFill/>
              <a:ln w="9525" cap="flat" cmpd="sng" algn="ctr">
                <a:solidFill>
                  <a:srgbClr val="FF9900">
                    <a:shade val="95000"/>
                    <a:satMod val="104999"/>
                  </a:srgbClr>
                </a:solidFill>
                <a:prstDash val="solid"/>
                <a:tailEnd type="triangle"/>
              </a:ln>
              <a:effectLst/>
            </p:spPr>
          </p:cxnSp>
        </p:grpSp>
        <p:grpSp>
          <p:nvGrpSpPr>
            <p:cNvPr id="63" name="Group 62">
              <a:extLst>
                <a:ext uri="{FF2B5EF4-FFF2-40B4-BE49-F238E27FC236}">
                  <a16:creationId xmlns:a16="http://schemas.microsoft.com/office/drawing/2014/main" id="{8382EA62-394C-F445-A6AF-CF8D7BEBB95C}"/>
                </a:ext>
              </a:extLst>
            </p:cNvPr>
            <p:cNvGrpSpPr/>
            <p:nvPr/>
          </p:nvGrpSpPr>
          <p:grpSpPr>
            <a:xfrm>
              <a:off x="2036946" y="3374136"/>
              <a:ext cx="10255559" cy="3639312"/>
              <a:chOff x="2036946" y="3374136"/>
              <a:chExt cx="10255559" cy="3639312"/>
            </a:xfrm>
          </p:grpSpPr>
          <p:pic>
            <p:nvPicPr>
              <p:cNvPr id="25" name="Graphic 24">
                <a:extLst>
                  <a:ext uri="{FF2B5EF4-FFF2-40B4-BE49-F238E27FC236}">
                    <a16:creationId xmlns:a16="http://schemas.microsoft.com/office/drawing/2014/main" id="{BF6328B2-D61E-5147-B341-9AE34FE72EEC}"/>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685493" y="3792294"/>
                <a:ext cx="662916" cy="631349"/>
              </a:xfrm>
              <a:prstGeom prst="rect">
                <a:avLst/>
              </a:prstGeom>
            </p:spPr>
          </p:pic>
          <p:sp>
            <p:nvSpPr>
              <p:cNvPr id="26" name="Rectangle 25">
                <a:extLst>
                  <a:ext uri="{FF2B5EF4-FFF2-40B4-BE49-F238E27FC236}">
                    <a16:creationId xmlns:a16="http://schemas.microsoft.com/office/drawing/2014/main" id="{5FC3EFB5-E9CA-9645-93AE-F3A058D24857}"/>
                  </a:ext>
                </a:extLst>
              </p:cNvPr>
              <p:cNvSpPr/>
              <p:nvPr/>
            </p:nvSpPr>
            <p:spPr>
              <a:xfrm>
                <a:off x="2036946" y="3374136"/>
                <a:ext cx="10255559" cy="3639312"/>
              </a:xfrm>
              <a:prstGeom prst="rect">
                <a:avLst/>
              </a:prstGeom>
              <a:noFill/>
              <a:ln w="12700" cap="flat" cmpd="sng" algn="ctr">
                <a:solidFill>
                  <a:srgbClr val="FAFAFA"/>
                </a:solidFill>
                <a:prstDash val="solid"/>
              </a:ln>
              <a:effectLst/>
            </p:spPr>
            <p:txBody>
              <a:bodyPr rot="0" spcFirstLastPara="0" vertOverflow="overflow" horzOverflow="overflow" vert="horz" wrap="square" lIns="342900" tIns="68580" rIns="68580" bIns="34290" numCol="1" spcCol="0" rtlCol="0" fromWordArt="0" anchor="t" anchorCtr="0" forceAA="0" compatLnSpc="1">
                <a:prstTxWarp prst="textNoShape">
                  <a:avLst/>
                </a:prstTxWarp>
                <a:noAutofit/>
              </a:bodyPr>
              <a:lstStyle/>
              <a:p>
                <a:pPr marL="0" marR="0" lvl="0" indent="0" defTabSz="45720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FAFAFA"/>
                    </a:solidFill>
                    <a:effectLst/>
                    <a:uLnTx/>
                    <a:uFillTx/>
                    <a:latin typeface="Amazon Ember"/>
                    <a:ea typeface="Amazon Ember"/>
                    <a:cs typeface="Amazon Ember"/>
                    <a:sym typeface="Amazon Ember"/>
                  </a:rPr>
                  <a:t>AWS VPC</a:t>
                </a:r>
              </a:p>
            </p:txBody>
          </p:sp>
          <p:sp>
            <p:nvSpPr>
              <p:cNvPr id="33" name="Rectangle 32">
                <a:extLst>
                  <a:ext uri="{FF2B5EF4-FFF2-40B4-BE49-F238E27FC236}">
                    <a16:creationId xmlns:a16="http://schemas.microsoft.com/office/drawing/2014/main" id="{F3F60FD3-79FD-2A4F-9CC1-CF9BCC9BC5BF}"/>
                  </a:ext>
                </a:extLst>
              </p:cNvPr>
              <p:cNvSpPr/>
              <p:nvPr/>
            </p:nvSpPr>
            <p:spPr>
              <a:xfrm>
                <a:off x="2098646" y="5069174"/>
                <a:ext cx="2236692" cy="1569660"/>
              </a:xfrm>
              <a:prstGeom prst="rect">
                <a:avLst/>
              </a:prstGeom>
            </p:spPr>
            <p:txBody>
              <a:bodyPr wrap="square">
                <a:spAutoFit/>
              </a:bodyPr>
              <a:lstStyle/>
              <a:p>
                <a:pPr marL="214313" indent="-214313" defTabSz="457200" hangingPunct="0">
                  <a:buFont typeface="Arial" panose="020B0604020202020204" pitchFamily="34" charset="0"/>
                  <a:buChar char="•"/>
                </a:pPr>
                <a:r>
                  <a:rPr lang="en-US" sz="1600" kern="0" dirty="0">
                    <a:solidFill>
                      <a:srgbClr val="FFFFFF">
                        <a:lumMod val="95000"/>
                      </a:srgbClr>
                    </a:solidFill>
                    <a:ea typeface="Amazon Ember"/>
                    <a:cs typeface="Amazon Ember"/>
                    <a:sym typeface="Amazon Ember"/>
                  </a:rPr>
                  <a:t>Subnets</a:t>
                </a:r>
              </a:p>
              <a:p>
                <a:pPr marL="214313" indent="-214313" defTabSz="457200" hangingPunct="0">
                  <a:buFont typeface="Arial" panose="020B0604020202020204" pitchFamily="34" charset="0"/>
                  <a:buChar char="•"/>
                </a:pPr>
                <a:r>
                  <a:rPr lang="en-US" sz="1600" kern="0" dirty="0">
                    <a:solidFill>
                      <a:srgbClr val="FFFFFF">
                        <a:lumMod val="95000"/>
                      </a:srgbClr>
                    </a:solidFill>
                    <a:ea typeface="Amazon Ember"/>
                    <a:cs typeface="Amazon Ember"/>
                    <a:sym typeface="Amazon Ember"/>
                  </a:rPr>
                  <a:t>EIP</a:t>
                </a:r>
              </a:p>
              <a:p>
                <a:pPr marL="214313" indent="-214313" defTabSz="457200" hangingPunct="0">
                  <a:buFont typeface="Arial" panose="020B0604020202020204" pitchFamily="34" charset="0"/>
                  <a:buChar char="•"/>
                </a:pPr>
                <a:r>
                  <a:rPr lang="en-US" sz="1600" kern="0" dirty="0">
                    <a:solidFill>
                      <a:srgbClr val="FFFFFF">
                        <a:lumMod val="95000"/>
                      </a:srgbClr>
                    </a:solidFill>
                    <a:ea typeface="Amazon Ember"/>
                    <a:cs typeface="Amazon Ember"/>
                    <a:sym typeface="Amazon Ember"/>
                  </a:rPr>
                  <a:t>NAT Gateways</a:t>
                </a:r>
              </a:p>
              <a:p>
                <a:pPr marL="214313" indent="-214313" defTabSz="457200" hangingPunct="0">
                  <a:buFont typeface="Arial" panose="020B0604020202020204" pitchFamily="34" charset="0"/>
                  <a:buChar char="•"/>
                </a:pPr>
                <a:r>
                  <a:rPr lang="en-US" sz="1600" kern="0" dirty="0">
                    <a:solidFill>
                      <a:srgbClr val="FFFFFF">
                        <a:lumMod val="95000"/>
                      </a:srgbClr>
                    </a:solidFill>
                    <a:ea typeface="Amazon Ember"/>
                    <a:cs typeface="Amazon Ember"/>
                    <a:sym typeface="Amazon Ember"/>
                  </a:rPr>
                  <a:t>Internet Gateway</a:t>
                </a:r>
              </a:p>
              <a:p>
                <a:pPr marL="214313" indent="-214313" defTabSz="457200" hangingPunct="0">
                  <a:buFont typeface="Arial" panose="020B0604020202020204" pitchFamily="34" charset="0"/>
                  <a:buChar char="•"/>
                </a:pPr>
                <a:r>
                  <a:rPr lang="en-US" sz="1600" kern="0" dirty="0">
                    <a:solidFill>
                      <a:srgbClr val="FFFFFF">
                        <a:lumMod val="95000"/>
                      </a:srgbClr>
                    </a:solidFill>
                    <a:ea typeface="Amazon Ember"/>
                    <a:cs typeface="Amazon Ember"/>
                    <a:sym typeface="Amazon Ember"/>
                  </a:rPr>
                  <a:t>Route</a:t>
                </a:r>
              </a:p>
              <a:p>
                <a:pPr marL="214313" indent="-214313" defTabSz="457200" hangingPunct="0">
                  <a:buFont typeface="Arial" panose="020B0604020202020204" pitchFamily="34" charset="0"/>
                  <a:buChar char="•"/>
                </a:pPr>
                <a:r>
                  <a:rPr lang="en-US" sz="1600" kern="0" dirty="0">
                    <a:solidFill>
                      <a:srgbClr val="FFFFFF">
                        <a:lumMod val="95000"/>
                      </a:srgbClr>
                    </a:solidFill>
                    <a:ea typeface="Amazon Ember"/>
                    <a:cs typeface="Amazon Ember"/>
                    <a:sym typeface="Amazon Ember"/>
                  </a:rPr>
                  <a:t>Route Table</a:t>
                </a:r>
              </a:p>
            </p:txBody>
          </p:sp>
          <p:grpSp>
            <p:nvGrpSpPr>
              <p:cNvPr id="61" name="Group 60">
                <a:extLst>
                  <a:ext uri="{FF2B5EF4-FFF2-40B4-BE49-F238E27FC236}">
                    <a16:creationId xmlns:a16="http://schemas.microsoft.com/office/drawing/2014/main" id="{0513CD0A-3A2C-5641-80F0-E1EB2E1209A4}"/>
                  </a:ext>
                </a:extLst>
              </p:cNvPr>
              <p:cNvGrpSpPr/>
              <p:nvPr/>
            </p:nvGrpSpPr>
            <p:grpSpPr>
              <a:xfrm>
                <a:off x="4493159" y="3655914"/>
                <a:ext cx="7654988" cy="3169251"/>
                <a:chOff x="4493159" y="3655914"/>
                <a:chExt cx="7654988" cy="3169251"/>
              </a:xfrm>
            </p:grpSpPr>
            <p:grpSp>
              <p:nvGrpSpPr>
                <p:cNvPr id="58" name="Group 57">
                  <a:extLst>
                    <a:ext uri="{FF2B5EF4-FFF2-40B4-BE49-F238E27FC236}">
                      <a16:creationId xmlns:a16="http://schemas.microsoft.com/office/drawing/2014/main" id="{98E20464-1239-194E-A429-B998423F7327}"/>
                    </a:ext>
                  </a:extLst>
                </p:cNvPr>
                <p:cNvGrpSpPr/>
                <p:nvPr/>
              </p:nvGrpSpPr>
              <p:grpSpPr>
                <a:xfrm>
                  <a:off x="4493159" y="3655914"/>
                  <a:ext cx="2815310" cy="3169251"/>
                  <a:chOff x="4493159" y="3655914"/>
                  <a:chExt cx="2815310" cy="3169251"/>
                </a:xfrm>
              </p:grpSpPr>
              <p:sp>
                <p:nvSpPr>
                  <p:cNvPr id="27" name="Rectangle 26">
                    <a:extLst>
                      <a:ext uri="{FF2B5EF4-FFF2-40B4-BE49-F238E27FC236}">
                        <a16:creationId xmlns:a16="http://schemas.microsoft.com/office/drawing/2014/main" id="{42A572C9-CA6C-DF48-8222-599F8CB9D397}"/>
                      </a:ext>
                    </a:extLst>
                  </p:cNvPr>
                  <p:cNvSpPr/>
                  <p:nvPr/>
                </p:nvSpPr>
                <p:spPr>
                  <a:xfrm>
                    <a:off x="4493159" y="3655914"/>
                    <a:ext cx="2719054" cy="3003399"/>
                  </a:xfrm>
                  <a:prstGeom prst="rect">
                    <a:avLst/>
                  </a:prstGeom>
                  <a:noFill/>
                  <a:ln w="25400" cap="flat" cmpd="sng" algn="ctr">
                    <a:solidFill>
                      <a:srgbClr val="FF9900">
                        <a:shade val="50000"/>
                      </a:srgbClr>
                    </a:solidFill>
                    <a:prstDash val="solid"/>
                  </a:ln>
                  <a:effectLst/>
                </p:spPr>
                <p:txBody>
                  <a:bodyPr rtlCol="0" anchor="ctr"/>
                  <a:lstStyle/>
                  <a:p>
                    <a:pPr marL="0" marR="0" lvl="0" indent="0" algn="ctr" defTabSz="457200" eaLnBrk="1" fontAlgn="auto" latinLnBrk="0" hangingPunct="0">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mazon Ember"/>
                      <a:ea typeface="Amazon Ember"/>
                      <a:cs typeface="Amazon Ember"/>
                      <a:sym typeface="Amazon Ember"/>
                    </a:endParaRPr>
                  </a:p>
                </p:txBody>
              </p:sp>
              <p:pic>
                <p:nvPicPr>
                  <p:cNvPr id="29" name="Graphic 28">
                    <a:extLst>
                      <a:ext uri="{FF2B5EF4-FFF2-40B4-BE49-F238E27FC236}">
                        <a16:creationId xmlns:a16="http://schemas.microsoft.com/office/drawing/2014/main" id="{CE06B6B9-CA14-B741-9095-79FF9ED3AF08}"/>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012559" y="4169502"/>
                    <a:ext cx="583997" cy="583997"/>
                  </a:xfrm>
                  <a:prstGeom prst="rect">
                    <a:avLst/>
                  </a:prstGeom>
                </p:spPr>
              </p:pic>
              <p:sp>
                <p:nvSpPr>
                  <p:cNvPr id="30" name="TextBox 29">
                    <a:extLst>
                      <a:ext uri="{FF2B5EF4-FFF2-40B4-BE49-F238E27FC236}">
                        <a16:creationId xmlns:a16="http://schemas.microsoft.com/office/drawing/2014/main" id="{93FEDF84-BCAF-774E-B25A-9DDA87E84BF2}"/>
                      </a:ext>
                    </a:extLst>
                  </p:cNvPr>
                  <p:cNvSpPr txBox="1"/>
                  <p:nvPr/>
                </p:nvSpPr>
                <p:spPr>
                  <a:xfrm>
                    <a:off x="4493159" y="3726199"/>
                    <a:ext cx="2463604" cy="338554"/>
                  </a:xfrm>
                  <a:prstGeom prst="rect">
                    <a:avLst/>
                  </a:prstGeom>
                  <a:noFill/>
                </p:spPr>
                <p:txBody>
                  <a:bodyPr wrap="square" rtlCol="0">
                    <a:spAutoFit/>
                  </a:bodyPr>
                  <a:lstStyle/>
                  <a:p>
                    <a:pPr algn="ctr" defTabSz="457200" hangingPunct="0"/>
                    <a:r>
                      <a:rPr lang="en-US" sz="1600" kern="0" dirty="0">
                        <a:solidFill>
                          <a:srgbClr val="FFFFFF">
                            <a:lumMod val="95000"/>
                          </a:srgbClr>
                        </a:solidFill>
                        <a:ea typeface="Amazon Ember"/>
                        <a:cs typeface="Amazon Ember"/>
                        <a:sym typeface="Amazon Ember"/>
                      </a:rPr>
                      <a:t>Elastic Load Balancer</a:t>
                    </a:r>
                  </a:p>
                </p:txBody>
              </p:sp>
              <p:sp>
                <p:nvSpPr>
                  <p:cNvPr id="34" name="Rectangle 33">
                    <a:extLst>
                      <a:ext uri="{FF2B5EF4-FFF2-40B4-BE49-F238E27FC236}">
                        <a16:creationId xmlns:a16="http://schemas.microsoft.com/office/drawing/2014/main" id="{FF42241A-A04F-DD4E-AE14-A60390626A54}"/>
                      </a:ext>
                    </a:extLst>
                  </p:cNvPr>
                  <p:cNvSpPr/>
                  <p:nvPr/>
                </p:nvSpPr>
                <p:spPr>
                  <a:xfrm>
                    <a:off x="4506863" y="4990009"/>
                    <a:ext cx="2801606" cy="1835156"/>
                  </a:xfrm>
                  <a:prstGeom prst="rect">
                    <a:avLst/>
                  </a:prstGeom>
                </p:spPr>
                <p:txBody>
                  <a:bodyPr wrap="square">
                    <a:spAutoFit/>
                  </a:bodyPr>
                  <a:lstStyle/>
                  <a:p>
                    <a:pPr marL="214313" indent="-214313" defTabSz="457200" hangingPunct="0">
                      <a:buFont typeface="Arial" panose="020B0604020202020204" pitchFamily="34" charset="0"/>
                      <a:buChar char="•"/>
                    </a:pPr>
                    <a:r>
                      <a:rPr lang="en-US" sz="1600" kern="0" dirty="0">
                        <a:solidFill>
                          <a:srgbClr val="FFFFFF">
                            <a:lumMod val="95000"/>
                          </a:srgbClr>
                        </a:solidFill>
                        <a:ea typeface="Amazon Ember"/>
                        <a:cs typeface="Amazon Ember"/>
                        <a:sym typeface="Amazon Ember"/>
                      </a:rPr>
                      <a:t>Security Group</a:t>
                    </a:r>
                  </a:p>
                  <a:p>
                    <a:pPr marL="214313" indent="-214313" defTabSz="457200" hangingPunct="0">
                      <a:buFont typeface="Arial" panose="020B0604020202020204" pitchFamily="34" charset="0"/>
                      <a:buChar char="•"/>
                    </a:pPr>
                    <a:r>
                      <a:rPr lang="en-US" sz="1600" kern="0" dirty="0">
                        <a:solidFill>
                          <a:srgbClr val="FFFFFF">
                            <a:lumMod val="95000"/>
                          </a:srgbClr>
                        </a:solidFill>
                        <a:ea typeface="Amazon Ember"/>
                        <a:cs typeface="Amazon Ember"/>
                        <a:sym typeface="Amazon Ember"/>
                      </a:rPr>
                      <a:t>Security Group Egress</a:t>
                    </a:r>
                  </a:p>
                  <a:p>
                    <a:pPr marL="214313" indent="-214313" defTabSz="457200" hangingPunct="0">
                      <a:buFont typeface="Arial" panose="020B0604020202020204" pitchFamily="34" charset="0"/>
                      <a:buChar char="•"/>
                    </a:pPr>
                    <a:r>
                      <a:rPr lang="en-US" sz="1600" kern="0" dirty="0">
                        <a:solidFill>
                          <a:srgbClr val="FFFFFF">
                            <a:lumMod val="95000"/>
                          </a:srgbClr>
                        </a:solidFill>
                        <a:ea typeface="Amazon Ember"/>
                        <a:cs typeface="Amazon Ember"/>
                        <a:sym typeface="Amazon Ember"/>
                      </a:rPr>
                      <a:t>Security Group Ingress</a:t>
                    </a:r>
                  </a:p>
                  <a:p>
                    <a:pPr marL="214313" indent="-214313" defTabSz="457200" hangingPunct="0">
                      <a:buFont typeface="Arial" panose="020B0604020202020204" pitchFamily="34" charset="0"/>
                      <a:buChar char="•"/>
                    </a:pPr>
                    <a:r>
                      <a:rPr lang="en-US" sz="1600" kern="0" dirty="0">
                        <a:solidFill>
                          <a:srgbClr val="FFFFFF">
                            <a:lumMod val="95000"/>
                          </a:srgbClr>
                        </a:solidFill>
                        <a:ea typeface="Amazon Ember"/>
                        <a:cs typeface="Amazon Ember"/>
                        <a:sym typeface="Amazon Ember"/>
                      </a:rPr>
                      <a:t>Task Definition</a:t>
                    </a:r>
                  </a:p>
                  <a:p>
                    <a:pPr marL="214313" indent="-214313" defTabSz="457200" hangingPunct="0">
                      <a:buFont typeface="Arial" panose="020B0604020202020204" pitchFamily="34" charset="0"/>
                      <a:buChar char="•"/>
                    </a:pPr>
                    <a:r>
                      <a:rPr lang="en-US" sz="1600" kern="0" dirty="0">
                        <a:solidFill>
                          <a:srgbClr val="FFFFFF">
                            <a:lumMod val="95000"/>
                          </a:srgbClr>
                        </a:solidFill>
                        <a:ea typeface="Amazon Ember"/>
                        <a:cs typeface="Amazon Ember"/>
                        <a:sym typeface="Amazon Ember"/>
                      </a:rPr>
                      <a:t>Listener</a:t>
                    </a:r>
                  </a:p>
                  <a:p>
                    <a:pPr marL="214313" indent="-214313" defTabSz="457200" hangingPunct="0">
                      <a:buFont typeface="Arial" panose="020B0604020202020204" pitchFamily="34" charset="0"/>
                      <a:buChar char="•"/>
                    </a:pPr>
                    <a:r>
                      <a:rPr lang="en-US" sz="1600" kern="0" dirty="0">
                        <a:solidFill>
                          <a:srgbClr val="FFFFFF">
                            <a:lumMod val="95000"/>
                          </a:srgbClr>
                        </a:solidFill>
                        <a:ea typeface="Amazon Ember"/>
                        <a:cs typeface="Amazon Ember"/>
                        <a:sym typeface="Amazon Ember"/>
                      </a:rPr>
                      <a:t>Target Group</a:t>
                    </a:r>
                  </a:p>
                  <a:p>
                    <a:pPr marL="214313" indent="-214313" defTabSz="457200" hangingPunct="0">
                      <a:buFont typeface="Arial" panose="020B0604020202020204" pitchFamily="34" charset="0"/>
                      <a:buChar char="•"/>
                    </a:pPr>
                    <a:endParaRPr lang="en-US" sz="1600" kern="0" dirty="0">
                      <a:solidFill>
                        <a:srgbClr val="FFFFFF">
                          <a:lumMod val="95000"/>
                        </a:srgbClr>
                      </a:solidFill>
                      <a:ea typeface="Amazon Ember"/>
                      <a:cs typeface="Amazon Ember"/>
                      <a:sym typeface="Amazon Ember"/>
                    </a:endParaRPr>
                  </a:p>
                </p:txBody>
              </p:sp>
            </p:grpSp>
            <p:grpSp>
              <p:nvGrpSpPr>
                <p:cNvPr id="60" name="Group 59">
                  <a:extLst>
                    <a:ext uri="{FF2B5EF4-FFF2-40B4-BE49-F238E27FC236}">
                      <a16:creationId xmlns:a16="http://schemas.microsoft.com/office/drawing/2014/main" id="{E0DAA233-B5D6-484B-9394-288BE2034579}"/>
                    </a:ext>
                  </a:extLst>
                </p:cNvPr>
                <p:cNvGrpSpPr/>
                <p:nvPr/>
              </p:nvGrpSpPr>
              <p:grpSpPr>
                <a:xfrm>
                  <a:off x="7407004" y="3658754"/>
                  <a:ext cx="4741143" cy="3043806"/>
                  <a:chOff x="7407004" y="3658754"/>
                  <a:chExt cx="4741143" cy="3043806"/>
                </a:xfrm>
              </p:grpSpPr>
              <p:sp>
                <p:nvSpPr>
                  <p:cNvPr id="31" name="TextBox 30">
                    <a:extLst>
                      <a:ext uri="{FF2B5EF4-FFF2-40B4-BE49-F238E27FC236}">
                        <a16:creationId xmlns:a16="http://schemas.microsoft.com/office/drawing/2014/main" id="{BBACC85C-E823-6A4F-9988-9B31E96759CB}"/>
                      </a:ext>
                    </a:extLst>
                  </p:cNvPr>
                  <p:cNvSpPr txBox="1"/>
                  <p:nvPr/>
                </p:nvSpPr>
                <p:spPr>
                  <a:xfrm>
                    <a:off x="7436857" y="5069174"/>
                    <a:ext cx="1983856" cy="1595789"/>
                  </a:xfrm>
                  <a:prstGeom prst="rect">
                    <a:avLst/>
                  </a:prstGeom>
                  <a:noFill/>
                </p:spPr>
                <p:txBody>
                  <a:bodyPr wrap="square" rtlCol="0">
                    <a:spAutoFit/>
                  </a:bodyPr>
                  <a:lstStyle/>
                  <a:p>
                    <a:pPr marL="214313" indent="-214313" defTabSz="457200" hangingPunct="0">
                      <a:buFont typeface="Arial" panose="020B0604020202020204" pitchFamily="34" charset="0"/>
                      <a:buChar char="•"/>
                    </a:pPr>
                    <a:r>
                      <a:rPr lang="en-US" sz="1600" kern="0" dirty="0">
                        <a:solidFill>
                          <a:srgbClr val="FFFFFF">
                            <a:lumMod val="95000"/>
                          </a:srgbClr>
                        </a:solidFill>
                        <a:ea typeface="Amazon Ember"/>
                        <a:cs typeface="Amazon Ember"/>
                        <a:sym typeface="Amazon Ember"/>
                      </a:rPr>
                      <a:t>IAM  Roles</a:t>
                    </a:r>
                  </a:p>
                  <a:p>
                    <a:pPr marL="214313" indent="-214313" defTabSz="457200" hangingPunct="0">
                      <a:buFont typeface="Arial" panose="020B0604020202020204" pitchFamily="34" charset="0"/>
                      <a:buChar char="•"/>
                    </a:pPr>
                    <a:r>
                      <a:rPr lang="en-US" sz="1600" kern="0" dirty="0">
                        <a:solidFill>
                          <a:srgbClr val="FFFFFF">
                            <a:lumMod val="95000"/>
                          </a:srgbClr>
                        </a:solidFill>
                        <a:ea typeface="Amazon Ember"/>
                        <a:cs typeface="Amazon Ember"/>
                        <a:sym typeface="Amazon Ember"/>
                      </a:rPr>
                      <a:t>IAM Policies</a:t>
                    </a:r>
                  </a:p>
                  <a:p>
                    <a:pPr marL="214313" indent="-214313" defTabSz="457200" hangingPunct="0">
                      <a:buFont typeface="Arial" panose="020B0604020202020204" pitchFamily="34" charset="0"/>
                      <a:buChar char="•"/>
                    </a:pPr>
                    <a:r>
                      <a:rPr lang="en-US" sz="1600" kern="0" dirty="0">
                        <a:solidFill>
                          <a:srgbClr val="FFFFFF">
                            <a:lumMod val="95000"/>
                          </a:srgbClr>
                        </a:solidFill>
                        <a:ea typeface="Amazon Ember"/>
                        <a:cs typeface="Amazon Ember"/>
                        <a:sym typeface="Amazon Ember"/>
                      </a:rPr>
                      <a:t>Log Group</a:t>
                    </a:r>
                  </a:p>
                  <a:p>
                    <a:pPr marL="214313" indent="-214313" defTabSz="457200" hangingPunct="0">
                      <a:buFont typeface="Arial" panose="020B0604020202020204" pitchFamily="34" charset="0"/>
                      <a:buChar char="•"/>
                    </a:pPr>
                    <a:r>
                      <a:rPr lang="en-US" sz="1600" kern="0" dirty="0">
                        <a:solidFill>
                          <a:srgbClr val="FFFFFF">
                            <a:lumMod val="95000"/>
                          </a:srgbClr>
                        </a:solidFill>
                        <a:ea typeface="Amazon Ember"/>
                        <a:cs typeface="Amazon Ember"/>
                        <a:sym typeface="Amazon Ember"/>
                      </a:rPr>
                      <a:t>Configuration</a:t>
                    </a:r>
                  </a:p>
                  <a:p>
                    <a:pPr defTabSz="457200" hangingPunct="0"/>
                    <a:endParaRPr lang="en-US" sz="1600" kern="0" dirty="0">
                      <a:solidFill>
                        <a:srgbClr val="FFFFFF">
                          <a:lumMod val="95000"/>
                        </a:srgbClr>
                      </a:solidFill>
                      <a:ea typeface="Amazon Ember"/>
                      <a:cs typeface="Amazon Ember"/>
                      <a:sym typeface="Amazon Ember"/>
                    </a:endParaRPr>
                  </a:p>
                  <a:p>
                    <a:pPr marL="214313" indent="-214313" defTabSz="457200" hangingPunct="0">
                      <a:buFont typeface="Arial" panose="020B0604020202020204" pitchFamily="34" charset="0"/>
                      <a:buChar char="•"/>
                    </a:pPr>
                    <a:endParaRPr lang="en-US" sz="1600" kern="0" dirty="0">
                      <a:solidFill>
                        <a:srgbClr val="FFFFFF">
                          <a:lumMod val="95000"/>
                        </a:srgbClr>
                      </a:solidFill>
                      <a:ea typeface="Amazon Ember"/>
                      <a:cs typeface="Amazon Ember"/>
                      <a:sym typeface="Amazon Ember"/>
                    </a:endParaRPr>
                  </a:p>
                </p:txBody>
              </p:sp>
              <p:pic>
                <p:nvPicPr>
                  <p:cNvPr id="35" name="Picture 34">
                    <a:extLst>
                      <a:ext uri="{FF2B5EF4-FFF2-40B4-BE49-F238E27FC236}">
                        <a16:creationId xmlns:a16="http://schemas.microsoft.com/office/drawing/2014/main" id="{62E1F7E2-536D-0343-BDD0-A967B5D857AD}"/>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7864546" y="4267695"/>
                    <a:ext cx="394593" cy="394593"/>
                  </a:xfrm>
                  <a:prstGeom prst="rect">
                    <a:avLst/>
                  </a:prstGeom>
                </p:spPr>
              </p:pic>
              <p:sp>
                <p:nvSpPr>
                  <p:cNvPr id="36" name="TextBox 35">
                    <a:extLst>
                      <a:ext uri="{FF2B5EF4-FFF2-40B4-BE49-F238E27FC236}">
                        <a16:creationId xmlns:a16="http://schemas.microsoft.com/office/drawing/2014/main" id="{FAD29250-DE2D-7345-B067-27BF0E2BC241}"/>
                      </a:ext>
                    </a:extLst>
                  </p:cNvPr>
                  <p:cNvSpPr txBox="1"/>
                  <p:nvPr/>
                </p:nvSpPr>
                <p:spPr>
                  <a:xfrm>
                    <a:off x="7428869" y="3679934"/>
                    <a:ext cx="1846670" cy="338554"/>
                  </a:xfrm>
                  <a:prstGeom prst="rect">
                    <a:avLst/>
                  </a:prstGeom>
                  <a:noFill/>
                </p:spPr>
                <p:txBody>
                  <a:bodyPr wrap="square" rtlCol="0">
                    <a:spAutoFit/>
                  </a:bodyPr>
                  <a:lstStyle/>
                  <a:p>
                    <a:pPr defTabSz="457200" hangingPunct="0"/>
                    <a:r>
                      <a:rPr lang="en-US" sz="1600" kern="0" dirty="0">
                        <a:solidFill>
                          <a:srgbClr val="FFFFFF">
                            <a:lumMod val="95000"/>
                          </a:srgbClr>
                        </a:solidFill>
                        <a:ea typeface="Amazon Ember"/>
                        <a:cs typeface="Amazon Ember"/>
                        <a:sym typeface="Amazon Ember"/>
                      </a:rPr>
                      <a:t>Fargate Service</a:t>
                    </a:r>
                  </a:p>
                </p:txBody>
              </p:sp>
              <p:sp>
                <p:nvSpPr>
                  <p:cNvPr id="38" name="Rectangle 37">
                    <a:extLst>
                      <a:ext uri="{FF2B5EF4-FFF2-40B4-BE49-F238E27FC236}">
                        <a16:creationId xmlns:a16="http://schemas.microsoft.com/office/drawing/2014/main" id="{7F233293-2F8A-5048-848B-075860CCCBEB}"/>
                      </a:ext>
                    </a:extLst>
                  </p:cNvPr>
                  <p:cNvSpPr/>
                  <p:nvPr/>
                </p:nvSpPr>
                <p:spPr>
                  <a:xfrm>
                    <a:off x="7407004" y="3658754"/>
                    <a:ext cx="4741143" cy="3003399"/>
                  </a:xfrm>
                  <a:prstGeom prst="rect">
                    <a:avLst/>
                  </a:prstGeom>
                  <a:noFill/>
                  <a:ln w="25400" cap="flat" cmpd="sng" algn="ctr">
                    <a:solidFill>
                      <a:srgbClr val="FF9900">
                        <a:shade val="50000"/>
                      </a:srgbClr>
                    </a:solidFill>
                    <a:prstDash val="solid"/>
                  </a:ln>
                  <a:effectLst/>
                </p:spPr>
                <p:txBody>
                  <a:bodyPr rtlCol="0" anchor="ctr"/>
                  <a:lstStyle/>
                  <a:p>
                    <a:pPr marL="0" marR="0" lvl="0" indent="0" algn="ctr" defTabSz="457200" eaLnBrk="1" fontAlgn="auto" latinLnBrk="0" hangingPunct="0">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mazon Ember"/>
                      <a:ea typeface="Amazon Ember"/>
                      <a:cs typeface="Amazon Ember"/>
                      <a:sym typeface="Amazon Ember"/>
                    </a:endParaRPr>
                  </a:p>
                </p:txBody>
              </p:sp>
              <p:grpSp>
                <p:nvGrpSpPr>
                  <p:cNvPr id="59" name="Group 58">
                    <a:extLst>
                      <a:ext uri="{FF2B5EF4-FFF2-40B4-BE49-F238E27FC236}">
                        <a16:creationId xmlns:a16="http://schemas.microsoft.com/office/drawing/2014/main" id="{19A112AB-21D0-CA45-83E5-C6DC809AE245}"/>
                      </a:ext>
                    </a:extLst>
                  </p:cNvPr>
                  <p:cNvGrpSpPr/>
                  <p:nvPr/>
                </p:nvGrpSpPr>
                <p:grpSpPr>
                  <a:xfrm>
                    <a:off x="9725780" y="3792294"/>
                    <a:ext cx="2264856" cy="2910266"/>
                    <a:chOff x="9725780" y="3792294"/>
                    <a:chExt cx="2264856" cy="2910266"/>
                  </a:xfrm>
                </p:grpSpPr>
                <p:sp>
                  <p:nvSpPr>
                    <p:cNvPr id="37" name="TextBox 36">
                      <a:extLst>
                        <a:ext uri="{FF2B5EF4-FFF2-40B4-BE49-F238E27FC236}">
                          <a16:creationId xmlns:a16="http://schemas.microsoft.com/office/drawing/2014/main" id="{B4D9E698-CE5E-9B43-B3EC-6DCA3E817766}"/>
                        </a:ext>
                      </a:extLst>
                    </p:cNvPr>
                    <p:cNvSpPr txBox="1"/>
                    <p:nvPr/>
                  </p:nvSpPr>
                  <p:spPr>
                    <a:xfrm>
                      <a:off x="9798981" y="3861689"/>
                      <a:ext cx="2145925" cy="338554"/>
                    </a:xfrm>
                    <a:prstGeom prst="rect">
                      <a:avLst/>
                    </a:prstGeom>
                    <a:noFill/>
                  </p:spPr>
                  <p:txBody>
                    <a:bodyPr wrap="square" rtlCol="0">
                      <a:spAutoFit/>
                    </a:bodyPr>
                    <a:lstStyle/>
                    <a:p>
                      <a:pPr algn="ctr" defTabSz="457200" hangingPunct="0"/>
                      <a:r>
                        <a:rPr lang="en-US" sz="1600" kern="0" dirty="0">
                          <a:solidFill>
                            <a:srgbClr val="FFFFFF">
                              <a:lumMod val="95000"/>
                            </a:srgbClr>
                          </a:solidFill>
                          <a:ea typeface="Amazon Ember"/>
                          <a:cs typeface="Amazon Ember"/>
                          <a:sym typeface="Amazon Ember"/>
                        </a:rPr>
                        <a:t>ECS Task Definition</a:t>
                      </a:r>
                    </a:p>
                  </p:txBody>
                </p:sp>
                <p:sp>
                  <p:nvSpPr>
                    <p:cNvPr id="39" name="Rectangle 38">
                      <a:extLst>
                        <a:ext uri="{FF2B5EF4-FFF2-40B4-BE49-F238E27FC236}">
                          <a16:creationId xmlns:a16="http://schemas.microsoft.com/office/drawing/2014/main" id="{6A80CD63-9B56-0740-90BC-1C3D3720673D}"/>
                        </a:ext>
                      </a:extLst>
                    </p:cNvPr>
                    <p:cNvSpPr/>
                    <p:nvPr/>
                  </p:nvSpPr>
                  <p:spPr>
                    <a:xfrm>
                      <a:off x="9725780" y="3792294"/>
                      <a:ext cx="2264856" cy="2650577"/>
                    </a:xfrm>
                    <a:prstGeom prst="rect">
                      <a:avLst/>
                    </a:prstGeom>
                    <a:noFill/>
                    <a:ln w="25400" cap="flat" cmpd="sng" algn="ctr">
                      <a:solidFill>
                        <a:srgbClr val="FF9900">
                          <a:shade val="50000"/>
                        </a:srgbClr>
                      </a:solidFill>
                      <a:prstDash val="lgDash"/>
                    </a:ln>
                    <a:effectLst/>
                  </p:spPr>
                  <p:txBody>
                    <a:bodyPr rtlCol="0" anchor="ctr"/>
                    <a:lstStyle/>
                    <a:p>
                      <a:pPr marL="0" marR="0" lvl="0" indent="0" algn="ctr" defTabSz="457200" eaLnBrk="1" fontAlgn="auto" latinLnBrk="0" hangingPunct="0">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Amazon Ember"/>
                        <a:ea typeface="Amazon Ember"/>
                        <a:cs typeface="Amazon Ember"/>
                        <a:sym typeface="Amazon Ember"/>
                      </a:endParaRPr>
                    </a:p>
                  </p:txBody>
                </p:sp>
                <p:pic>
                  <p:nvPicPr>
                    <p:cNvPr id="40" name="Picture 39">
                      <a:extLst>
                        <a:ext uri="{FF2B5EF4-FFF2-40B4-BE49-F238E27FC236}">
                          <a16:creationId xmlns:a16="http://schemas.microsoft.com/office/drawing/2014/main" id="{579252A8-BC4D-C04B-8C00-99A1FB6E9F89}"/>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0268749" y="4311554"/>
                      <a:ext cx="394593" cy="441945"/>
                    </a:xfrm>
                    <a:prstGeom prst="rect">
                      <a:avLst/>
                    </a:prstGeom>
                  </p:spPr>
                </p:pic>
                <p:sp>
                  <p:nvSpPr>
                    <p:cNvPr id="41" name="TextBox 40">
                      <a:extLst>
                        <a:ext uri="{FF2B5EF4-FFF2-40B4-BE49-F238E27FC236}">
                          <a16:creationId xmlns:a16="http://schemas.microsoft.com/office/drawing/2014/main" id="{647B566F-C4D3-1C43-B196-7714E9ADFC59}"/>
                        </a:ext>
                      </a:extLst>
                    </p:cNvPr>
                    <p:cNvSpPr txBox="1"/>
                    <p:nvPr/>
                  </p:nvSpPr>
                  <p:spPr>
                    <a:xfrm>
                      <a:off x="9785278" y="5106771"/>
                      <a:ext cx="1983856" cy="1595789"/>
                    </a:xfrm>
                    <a:prstGeom prst="rect">
                      <a:avLst/>
                    </a:prstGeom>
                    <a:noFill/>
                  </p:spPr>
                  <p:txBody>
                    <a:bodyPr wrap="square" rtlCol="0">
                      <a:spAutoFit/>
                    </a:bodyPr>
                    <a:lstStyle/>
                    <a:p>
                      <a:pPr marL="214313" indent="-214313" defTabSz="457200" hangingPunct="0">
                        <a:buFont typeface="Arial" panose="020B0604020202020204" pitchFamily="34" charset="0"/>
                        <a:buChar char="•"/>
                      </a:pPr>
                      <a:r>
                        <a:rPr lang="en-US" sz="1600" kern="0" dirty="0">
                          <a:solidFill>
                            <a:srgbClr val="FFFFFF">
                              <a:lumMod val="95000"/>
                            </a:srgbClr>
                          </a:solidFill>
                          <a:ea typeface="Amazon Ember"/>
                          <a:cs typeface="Amazon Ember"/>
                          <a:sym typeface="Amazon Ember"/>
                        </a:rPr>
                        <a:t>image</a:t>
                      </a:r>
                    </a:p>
                    <a:p>
                      <a:pPr marL="214313" indent="-214313" defTabSz="457200" hangingPunct="0">
                        <a:buFont typeface="Arial" panose="020B0604020202020204" pitchFamily="34" charset="0"/>
                        <a:buChar char="•"/>
                      </a:pPr>
                      <a:r>
                        <a:rPr lang="en-US" sz="1600" kern="0" dirty="0">
                          <a:solidFill>
                            <a:srgbClr val="FFFFFF">
                              <a:lumMod val="95000"/>
                            </a:srgbClr>
                          </a:solidFill>
                          <a:ea typeface="Amazon Ember"/>
                          <a:cs typeface="Amazon Ember"/>
                          <a:sym typeface="Amazon Ember"/>
                        </a:rPr>
                        <a:t>CPU</a:t>
                      </a:r>
                    </a:p>
                    <a:p>
                      <a:pPr marL="214313" indent="-214313" defTabSz="457200" hangingPunct="0">
                        <a:buFont typeface="Arial" panose="020B0604020202020204" pitchFamily="34" charset="0"/>
                        <a:buChar char="•"/>
                      </a:pPr>
                      <a:r>
                        <a:rPr lang="en-US" sz="1600" kern="0" dirty="0">
                          <a:solidFill>
                            <a:srgbClr val="FFFFFF">
                              <a:lumMod val="95000"/>
                            </a:srgbClr>
                          </a:solidFill>
                          <a:ea typeface="Amazon Ember"/>
                          <a:cs typeface="Amazon Ember"/>
                          <a:sym typeface="Amazon Ember"/>
                        </a:rPr>
                        <a:t>memory</a:t>
                      </a:r>
                    </a:p>
                    <a:p>
                      <a:pPr marL="214313" indent="-214313" defTabSz="457200" hangingPunct="0">
                        <a:buFont typeface="Arial" panose="020B0604020202020204" pitchFamily="34" charset="0"/>
                        <a:buChar char="•"/>
                      </a:pPr>
                      <a:r>
                        <a:rPr lang="en-US" sz="1600" kern="0" dirty="0">
                          <a:solidFill>
                            <a:srgbClr val="FFFFFF">
                              <a:lumMod val="95000"/>
                            </a:srgbClr>
                          </a:solidFill>
                          <a:ea typeface="Amazon Ember"/>
                          <a:cs typeface="Amazon Ember"/>
                          <a:sym typeface="Amazon Ember"/>
                        </a:rPr>
                        <a:t>port</a:t>
                      </a:r>
                    </a:p>
                    <a:p>
                      <a:pPr defTabSz="457200" hangingPunct="0"/>
                      <a:endParaRPr lang="en-US" sz="1600" kern="0" dirty="0">
                        <a:solidFill>
                          <a:srgbClr val="FFFFFF">
                            <a:lumMod val="95000"/>
                          </a:srgbClr>
                        </a:solidFill>
                        <a:ea typeface="Amazon Ember"/>
                        <a:cs typeface="Amazon Ember"/>
                        <a:sym typeface="Amazon Ember"/>
                      </a:endParaRPr>
                    </a:p>
                    <a:p>
                      <a:pPr marL="214313" indent="-214313" defTabSz="457200" hangingPunct="0">
                        <a:buFont typeface="Arial" panose="020B0604020202020204" pitchFamily="34" charset="0"/>
                        <a:buChar char="•"/>
                      </a:pPr>
                      <a:endParaRPr lang="en-US" sz="1600" kern="0" dirty="0">
                        <a:solidFill>
                          <a:srgbClr val="FFFFFF">
                            <a:lumMod val="95000"/>
                          </a:srgbClr>
                        </a:solidFill>
                        <a:ea typeface="Amazon Ember"/>
                        <a:cs typeface="Amazon Ember"/>
                        <a:sym typeface="Amazon Ember"/>
                      </a:endParaRPr>
                    </a:p>
                  </p:txBody>
                </p:sp>
              </p:grpSp>
            </p:grpSp>
          </p:grpSp>
        </p:grpSp>
        <p:grpSp>
          <p:nvGrpSpPr>
            <p:cNvPr id="64" name="Group 63">
              <a:extLst>
                <a:ext uri="{FF2B5EF4-FFF2-40B4-BE49-F238E27FC236}">
                  <a16:creationId xmlns:a16="http://schemas.microsoft.com/office/drawing/2014/main" id="{C564B161-E404-104A-93AF-95807C9A808F}"/>
                </a:ext>
              </a:extLst>
            </p:cNvPr>
            <p:cNvGrpSpPr/>
            <p:nvPr/>
          </p:nvGrpSpPr>
          <p:grpSpPr>
            <a:xfrm>
              <a:off x="-23672" y="4504586"/>
              <a:ext cx="1812272" cy="1433181"/>
              <a:chOff x="-23672" y="4504586"/>
              <a:chExt cx="1812272" cy="1433181"/>
            </a:xfrm>
          </p:grpSpPr>
          <p:pic>
            <p:nvPicPr>
              <p:cNvPr id="44" name="Picture 43">
                <a:extLst>
                  <a:ext uri="{FF2B5EF4-FFF2-40B4-BE49-F238E27FC236}">
                    <a16:creationId xmlns:a16="http://schemas.microsoft.com/office/drawing/2014/main" id="{BDC14042-B6D4-6744-9D66-8A8E80503EA7}"/>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671257" y="4504586"/>
                <a:ext cx="441945" cy="378810"/>
              </a:xfrm>
              <a:prstGeom prst="rect">
                <a:avLst/>
              </a:prstGeom>
            </p:spPr>
          </p:pic>
          <p:sp>
            <p:nvSpPr>
              <p:cNvPr id="45" name="Rectangle 44">
                <a:extLst>
                  <a:ext uri="{FF2B5EF4-FFF2-40B4-BE49-F238E27FC236}">
                    <a16:creationId xmlns:a16="http://schemas.microsoft.com/office/drawing/2014/main" id="{698A3BD2-D7C3-774B-8B8C-272489ED3585}"/>
                  </a:ext>
                </a:extLst>
              </p:cNvPr>
              <p:cNvSpPr/>
              <p:nvPr/>
            </p:nvSpPr>
            <p:spPr>
              <a:xfrm>
                <a:off x="-23672" y="5106771"/>
                <a:ext cx="1729483" cy="830996"/>
              </a:xfrm>
              <a:prstGeom prst="rect">
                <a:avLst/>
              </a:prstGeom>
            </p:spPr>
            <p:txBody>
              <a:bodyPr wrap="square">
                <a:spAutoFit/>
              </a:bodyPr>
              <a:lstStyle/>
              <a:p>
                <a:pPr algn="ctr" defTabSz="457200" hangingPunct="0"/>
                <a:r>
                  <a:rPr lang="en-US" sz="1600" kern="0" dirty="0">
                    <a:solidFill>
                      <a:srgbClr val="FFFFFF">
                        <a:lumMod val="95000"/>
                      </a:srgbClr>
                    </a:solidFill>
                    <a:ea typeface="Amazon Ember"/>
                    <a:cs typeface="Amazon Ember"/>
                    <a:sym typeface="Amazon Ember"/>
                  </a:rPr>
                  <a:t>829 line</a:t>
                </a:r>
              </a:p>
              <a:p>
                <a:pPr algn="ctr" defTabSz="457200" hangingPunct="0"/>
                <a:r>
                  <a:rPr lang="en-US" sz="1600" kern="0" dirty="0">
                    <a:solidFill>
                      <a:srgbClr val="FFFFFF">
                        <a:lumMod val="95000"/>
                      </a:srgbClr>
                    </a:solidFill>
                    <a:ea typeface="Amazon Ember"/>
                    <a:cs typeface="Amazon Ember"/>
                    <a:sym typeface="Amazon Ember"/>
                  </a:rPr>
                  <a:t>CloudFormation</a:t>
                </a:r>
              </a:p>
              <a:p>
                <a:pPr algn="ctr" defTabSz="457200" hangingPunct="0"/>
                <a:r>
                  <a:rPr lang="en-US" sz="1600" kern="0" dirty="0">
                    <a:solidFill>
                      <a:srgbClr val="FFFFFF">
                        <a:lumMod val="95000"/>
                      </a:srgbClr>
                    </a:solidFill>
                    <a:ea typeface="Amazon Ember"/>
                    <a:cs typeface="Amazon Ember"/>
                    <a:sym typeface="Amazon Ember"/>
                  </a:rPr>
                  <a:t>template</a:t>
                </a:r>
              </a:p>
            </p:txBody>
          </p:sp>
          <p:sp>
            <p:nvSpPr>
              <p:cNvPr id="46" name="Right Arrow 45">
                <a:extLst>
                  <a:ext uri="{FF2B5EF4-FFF2-40B4-BE49-F238E27FC236}">
                    <a16:creationId xmlns:a16="http://schemas.microsoft.com/office/drawing/2014/main" id="{6853D0FC-34FB-5D42-AE8C-F1AB2A447EF8}"/>
                  </a:ext>
                </a:extLst>
              </p:cNvPr>
              <p:cNvSpPr/>
              <p:nvPr/>
            </p:nvSpPr>
            <p:spPr>
              <a:xfrm>
                <a:off x="1357542" y="4795654"/>
                <a:ext cx="431058" cy="363273"/>
              </a:xfrm>
              <a:prstGeom prst="rightArrow">
                <a:avLst/>
              </a:prstGeom>
              <a:solidFill>
                <a:srgbClr val="007DBC"/>
              </a:solidFill>
              <a:ln w="25400" cap="flat" cmpd="sng" algn="ctr">
                <a:solidFill>
                  <a:srgbClr val="1D516C"/>
                </a:solidFill>
                <a:prstDash val="solid"/>
              </a:ln>
              <a:effectLst/>
            </p:spPr>
            <p:txBody>
              <a:bodyPr rtlCol="0" anchor="ctr"/>
              <a:lstStyle/>
              <a:p>
                <a:pPr marL="0" marR="0" lvl="0" indent="0" algn="ctr" defTabSz="457200" eaLnBrk="1" fontAlgn="auto" latinLnBrk="0" hangingPunct="0">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mazon Ember"/>
                  <a:ea typeface="Amazon Ember"/>
                  <a:cs typeface="Amazon Ember"/>
                  <a:sym typeface="Amazon Ember"/>
                </a:endParaRPr>
              </a:p>
            </p:txBody>
          </p:sp>
        </p:grpSp>
      </p:grpSp>
      <p:sp>
        <p:nvSpPr>
          <p:cNvPr id="68" name="Title 1">
            <a:extLst>
              <a:ext uri="{FF2B5EF4-FFF2-40B4-BE49-F238E27FC236}">
                <a16:creationId xmlns:a16="http://schemas.microsoft.com/office/drawing/2014/main" id="{A16CE22E-2BE7-1E49-9148-1EDA9B78F32C}"/>
              </a:ext>
            </a:extLst>
          </p:cNvPr>
          <p:cNvSpPr>
            <a:spLocks noGrp="1"/>
          </p:cNvSpPr>
          <p:nvPr>
            <p:ph type="title"/>
          </p:nvPr>
        </p:nvSpPr>
        <p:spPr>
          <a:xfrm>
            <a:off x="548639" y="183898"/>
            <a:ext cx="13514832" cy="904122"/>
          </a:xfrm>
        </p:spPr>
        <p:txBody>
          <a:bodyPr/>
          <a:lstStyle/>
          <a:p>
            <a:r>
              <a:rPr lang="en-DE" dirty="0"/>
              <a:t>L3</a:t>
            </a:r>
          </a:p>
        </p:txBody>
      </p:sp>
      <p:pic>
        <p:nvPicPr>
          <p:cNvPr id="6" name="Picture 5">
            <a:extLst>
              <a:ext uri="{FF2B5EF4-FFF2-40B4-BE49-F238E27FC236}">
                <a16:creationId xmlns:a16="http://schemas.microsoft.com/office/drawing/2014/main" id="{B87E80B8-5034-EF47-96D9-7AFBF39503D9}"/>
              </a:ext>
            </a:extLst>
          </p:cNvPr>
          <p:cNvPicPr>
            <a:picLocks noChangeAspect="1"/>
          </p:cNvPicPr>
          <p:nvPr/>
        </p:nvPicPr>
        <p:blipFill>
          <a:blip r:embed="rId12"/>
          <a:stretch>
            <a:fillRect/>
          </a:stretch>
        </p:blipFill>
        <p:spPr>
          <a:xfrm>
            <a:off x="2245058" y="407546"/>
            <a:ext cx="9934310" cy="2704489"/>
          </a:xfrm>
          <a:prstGeom prst="rect">
            <a:avLst/>
          </a:prstGeom>
        </p:spPr>
      </p:pic>
    </p:spTree>
    <p:extLst>
      <p:ext uri="{BB962C8B-B14F-4D97-AF65-F5344CB8AC3E}">
        <p14:creationId xmlns:p14="http://schemas.microsoft.com/office/powerpoint/2010/main" val="34414754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82AB-BA93-3443-866D-CDB8432F636B}"/>
              </a:ext>
            </a:extLst>
          </p:cNvPr>
          <p:cNvSpPr>
            <a:spLocks noGrp="1"/>
          </p:cNvSpPr>
          <p:nvPr>
            <p:ph type="title"/>
          </p:nvPr>
        </p:nvSpPr>
        <p:spPr/>
        <p:txBody>
          <a:bodyPr/>
          <a:lstStyle/>
          <a:p>
            <a:r>
              <a:rPr lang="en-GB" dirty="0"/>
              <a:t>CDK stability index</a:t>
            </a:r>
          </a:p>
        </p:txBody>
      </p:sp>
      <p:pic>
        <p:nvPicPr>
          <p:cNvPr id="4" name="Graphic 3">
            <a:extLst>
              <a:ext uri="{FF2B5EF4-FFF2-40B4-BE49-F238E27FC236}">
                <a16:creationId xmlns:a16="http://schemas.microsoft.com/office/drawing/2014/main" id="{7696B6BF-6D5E-1F4F-B33D-DD5E0BA9A6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49776" y="3790270"/>
            <a:ext cx="7848015" cy="701312"/>
          </a:xfrm>
          <a:prstGeom prst="rect">
            <a:avLst/>
          </a:prstGeom>
        </p:spPr>
      </p:pic>
      <p:pic>
        <p:nvPicPr>
          <p:cNvPr id="6" name="Graphic 5">
            <a:extLst>
              <a:ext uri="{FF2B5EF4-FFF2-40B4-BE49-F238E27FC236}">
                <a16:creationId xmlns:a16="http://schemas.microsoft.com/office/drawing/2014/main" id="{999CF388-3286-CF4D-84C7-C41F4A5344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49776" y="2022702"/>
            <a:ext cx="5376725" cy="701312"/>
          </a:xfrm>
          <a:prstGeom prst="rect">
            <a:avLst/>
          </a:prstGeom>
        </p:spPr>
      </p:pic>
      <p:pic>
        <p:nvPicPr>
          <p:cNvPr id="8" name="Graphic 7">
            <a:extLst>
              <a:ext uri="{FF2B5EF4-FFF2-40B4-BE49-F238E27FC236}">
                <a16:creationId xmlns:a16="http://schemas.microsoft.com/office/drawing/2014/main" id="{9D3DE1AA-3A21-144F-BFEA-69D61365005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49776" y="5557838"/>
            <a:ext cx="6712558" cy="701312"/>
          </a:xfrm>
          <a:prstGeom prst="rect">
            <a:avLst/>
          </a:prstGeom>
        </p:spPr>
      </p:pic>
    </p:spTree>
    <p:extLst>
      <p:ext uri="{BB962C8B-B14F-4D97-AF65-F5344CB8AC3E}">
        <p14:creationId xmlns:p14="http://schemas.microsoft.com/office/powerpoint/2010/main" val="4139841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a:xfrm>
            <a:off x="0" y="0"/>
            <a:ext cx="14630400" cy="82296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defRPr/>
            </a:pPr>
            <a:endParaRPr lang="en-US" sz="2160" dirty="0">
              <a:solidFill>
                <a:prstClr val="white"/>
              </a:solidFill>
              <a:latin typeface="Calibri" panose="020F0502020204030204"/>
            </a:endParaRPr>
          </a:p>
        </p:txBody>
      </p:sp>
      <p:sp>
        <p:nvSpPr>
          <p:cNvPr id="8" name="Title 1"/>
          <p:cNvSpPr txBox="1">
            <a:spLocks/>
          </p:cNvSpPr>
          <p:nvPr/>
        </p:nvSpPr>
        <p:spPr>
          <a:xfrm>
            <a:off x="2813096" y="6775468"/>
            <a:ext cx="9004208" cy="1051979"/>
          </a:xfrm>
          <a:prstGeom prst="rect">
            <a:avLst/>
          </a:prstGeom>
        </p:spPr>
        <p:txBody>
          <a:bodyPr vert="horz" lIns="109728" tIns="54864" rIns="109728" bIns="54864" rtlCol="0" anchor="ctr">
            <a:normAutofit/>
          </a:bodyPr>
          <a:lstStyle>
            <a:lvl1pPr algn="l" defTabSz="914400" rtl="0" eaLnBrk="1" latinLnBrk="0" hangingPunct="1">
              <a:lnSpc>
                <a:spcPct val="90000"/>
              </a:lnSpc>
              <a:spcBef>
                <a:spcPct val="0"/>
              </a:spcBef>
              <a:buNone/>
              <a:defRPr sz="3600" b="0" kern="1200">
                <a:solidFill>
                  <a:srgbClr val="232F3E"/>
                </a:solidFill>
                <a:latin typeface="Amazon Ember" charset="0"/>
                <a:ea typeface="Amazon Ember" charset="0"/>
                <a:cs typeface="Amazon Ember" charset="0"/>
              </a:defRPr>
            </a:lvl1pPr>
          </a:lstStyle>
          <a:p>
            <a:pPr algn="ctr" defTabSz="1097280">
              <a:defRPr/>
            </a:pPr>
            <a:r>
              <a:rPr lang="en-US" sz="2880" dirty="0">
                <a:solidFill>
                  <a:srgbClr val="FF0000"/>
                </a:solidFill>
              </a:rPr>
              <a:t>DO NOT PRESENT THIS SLIDE</a:t>
            </a:r>
          </a:p>
        </p:txBody>
      </p:sp>
      <p:sp>
        <p:nvSpPr>
          <p:cNvPr id="14" name="Title 17">
            <a:extLst>
              <a:ext uri="{FF2B5EF4-FFF2-40B4-BE49-F238E27FC236}">
                <a16:creationId xmlns:a16="http://schemas.microsoft.com/office/drawing/2014/main" id="{D494AAA4-3BD1-4047-A1DC-F2462386CEBC}"/>
              </a:ext>
            </a:extLst>
          </p:cNvPr>
          <p:cNvSpPr txBox="1">
            <a:spLocks/>
          </p:cNvSpPr>
          <p:nvPr/>
        </p:nvSpPr>
        <p:spPr>
          <a:xfrm>
            <a:off x="538863" y="622631"/>
            <a:ext cx="13128486" cy="873186"/>
          </a:xfrm>
          <a:prstGeom prst="rect">
            <a:avLst/>
          </a:prstGeom>
        </p:spPr>
        <p:txBody>
          <a:bodyPr vert="horz" lIns="91440" tIns="45720" rIns="91440" bIns="45720" rtlCol="0" anchor="t">
            <a:noAutofit/>
          </a:bodyPr>
          <a:lstStyle>
            <a:lvl1pPr algn="l" defTabSz="731520" rtl="0" eaLnBrk="1" latinLnBrk="0" hangingPunct="1">
              <a:spcBef>
                <a:spcPct val="0"/>
              </a:spcBef>
              <a:buNone/>
              <a:defRPr sz="3840" b="1" i="0" kern="1200">
                <a:solidFill>
                  <a:schemeClr val="bg1"/>
                </a:solidFill>
                <a:latin typeface="Amazon Ember Regular" charset="0"/>
                <a:ea typeface="+mj-ea"/>
                <a:cs typeface="Amazon Ember Regular" charset="0"/>
              </a:defRPr>
            </a:lvl1pPr>
          </a:lstStyle>
          <a:p>
            <a:pPr>
              <a:defRPr/>
            </a:pPr>
            <a:r>
              <a:rPr lang="en-US" sz="3600" dirty="0">
                <a:solidFill>
                  <a:srgbClr val="FFFFFF"/>
                </a:solidFill>
              </a:rPr>
              <a:t>AWS CDK First Call Deck Data</a:t>
            </a:r>
          </a:p>
        </p:txBody>
      </p:sp>
      <p:sp>
        <p:nvSpPr>
          <p:cNvPr id="16" name="Content Placeholder 5">
            <a:extLst>
              <a:ext uri="{FF2B5EF4-FFF2-40B4-BE49-F238E27FC236}">
                <a16:creationId xmlns:a16="http://schemas.microsoft.com/office/drawing/2014/main" id="{2BE23B61-061F-124D-B6DC-BF23F0E2A876}"/>
              </a:ext>
            </a:extLst>
          </p:cNvPr>
          <p:cNvSpPr txBox="1">
            <a:spLocks/>
          </p:cNvSpPr>
          <p:nvPr/>
        </p:nvSpPr>
        <p:spPr>
          <a:xfrm>
            <a:off x="538864" y="1399974"/>
            <a:ext cx="13612266" cy="4572589"/>
          </a:xfrm>
          <a:prstGeom prst="rect">
            <a:avLst/>
          </a:prstGeom>
        </p:spPr>
        <p:txBody>
          <a:bodyPr/>
          <a:lstStyle>
            <a:lvl1pPr marL="0" indent="0" algn="l" defTabSz="457200" rtl="0" eaLnBrk="1" latinLnBrk="0" hangingPunct="1">
              <a:spcBef>
                <a:spcPct val="20000"/>
              </a:spcBef>
              <a:buFontTx/>
              <a:buNone/>
              <a:defRPr sz="18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4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2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731520">
              <a:defRPr/>
            </a:pPr>
            <a:r>
              <a:rPr lang="en-US" sz="2240" b="1" dirty="0">
                <a:solidFill>
                  <a:srgbClr val="FFFFFF"/>
                </a:solidFill>
              </a:rPr>
              <a:t>Last updated: October 27</a:t>
            </a:r>
            <a:r>
              <a:rPr lang="en-US" sz="2240" dirty="0">
                <a:solidFill>
                  <a:srgbClr val="FFFFFF"/>
                </a:solidFill>
              </a:rPr>
              <a:t>, 2021– </a:t>
            </a:r>
            <a:r>
              <a:rPr lang="en-US" sz="2240" dirty="0" err="1">
                <a:solidFill>
                  <a:srgbClr val="FFFFFF"/>
                </a:solidFill>
              </a:rPr>
              <a:t>amelnyk</a:t>
            </a:r>
            <a:r>
              <a:rPr lang="en-US" sz="2240" dirty="0">
                <a:solidFill>
                  <a:srgbClr val="FFFFFF"/>
                </a:solidFill>
              </a:rPr>
              <a:t>@</a:t>
            </a:r>
          </a:p>
          <a:p>
            <a:pPr defTabSz="731520">
              <a:defRPr/>
            </a:pPr>
            <a:endParaRPr lang="en-US" sz="2240" dirty="0">
              <a:solidFill>
                <a:srgbClr val="FFFFFF"/>
              </a:solidFill>
            </a:endParaRPr>
          </a:p>
          <a:p>
            <a:pPr defTabSz="731520">
              <a:defRPr/>
            </a:pPr>
            <a:r>
              <a:rPr lang="en-US" sz="2240" b="1" dirty="0">
                <a:solidFill>
                  <a:srgbClr val="FFFFFF"/>
                </a:solidFill>
              </a:rPr>
              <a:t>Points of contact: </a:t>
            </a:r>
            <a:r>
              <a:rPr lang="en-US" sz="2240" dirty="0">
                <a:solidFill>
                  <a:srgbClr val="FFFFFF"/>
                </a:solidFill>
              </a:rPr>
              <a:t>Alexander Melnyk (</a:t>
            </a:r>
            <a:r>
              <a:rPr lang="en-US" sz="2240" dirty="0" err="1">
                <a:solidFill>
                  <a:srgbClr val="FFFFFF"/>
                </a:solidFill>
              </a:rPr>
              <a:t>amelnyk</a:t>
            </a:r>
            <a:r>
              <a:rPr lang="en-US" sz="2240" dirty="0">
                <a:solidFill>
                  <a:srgbClr val="FFFFFF"/>
                </a:solidFill>
              </a:rPr>
              <a:t>@);</a:t>
            </a:r>
          </a:p>
          <a:p>
            <a:pPr defTabSz="731520">
              <a:defRPr/>
            </a:pPr>
            <a:endParaRPr lang="en-US" sz="2240" dirty="0">
              <a:solidFill>
                <a:srgbClr val="FFFFFF"/>
              </a:solidFill>
            </a:endParaRPr>
          </a:p>
          <a:p>
            <a:pPr defTabSz="731520">
              <a:defRPr/>
            </a:pPr>
            <a:r>
              <a:rPr lang="en-US" sz="2240" b="1" dirty="0">
                <a:solidFill>
                  <a:srgbClr val="FFFFFF"/>
                </a:solidFill>
              </a:rPr>
              <a:t>Tags: </a:t>
            </a:r>
            <a:r>
              <a:rPr lang="en-US" sz="2240" dirty="0">
                <a:solidFill>
                  <a:srgbClr val="FFFFFF"/>
                </a:solidFill>
              </a:rPr>
              <a:t>#</a:t>
            </a:r>
            <a:r>
              <a:rPr lang="en-US" sz="2240" dirty="0" err="1">
                <a:solidFill>
                  <a:srgbClr val="FFFFFF"/>
                </a:solidFill>
              </a:rPr>
              <a:t>aws-cdk</a:t>
            </a:r>
            <a:r>
              <a:rPr lang="en-US" sz="2240" dirty="0">
                <a:solidFill>
                  <a:srgbClr val="FFFFFF"/>
                </a:solidFill>
              </a:rPr>
              <a:t> #</a:t>
            </a:r>
            <a:r>
              <a:rPr lang="en-US" sz="2240" dirty="0" err="1">
                <a:solidFill>
                  <a:srgbClr val="FFFFFF"/>
                </a:solidFill>
              </a:rPr>
              <a:t>iac</a:t>
            </a:r>
            <a:r>
              <a:rPr lang="en-US" sz="2240" dirty="0">
                <a:solidFill>
                  <a:srgbClr val="FFFFFF"/>
                </a:solidFill>
              </a:rPr>
              <a:t> #</a:t>
            </a:r>
            <a:r>
              <a:rPr lang="en-US" sz="2240" dirty="0" err="1">
                <a:solidFill>
                  <a:srgbClr val="FFFFFF"/>
                </a:solidFill>
              </a:rPr>
              <a:t>cloudformation</a:t>
            </a:r>
            <a:r>
              <a:rPr lang="en-US" sz="2240" dirty="0">
                <a:solidFill>
                  <a:srgbClr val="FFFFFF"/>
                </a:solidFill>
              </a:rPr>
              <a:t> #</a:t>
            </a:r>
            <a:r>
              <a:rPr lang="en-US" sz="2240" dirty="0" err="1">
                <a:solidFill>
                  <a:srgbClr val="FFFFFF"/>
                </a:solidFill>
              </a:rPr>
              <a:t>cfn</a:t>
            </a:r>
            <a:endParaRPr lang="en-US" sz="2240" dirty="0">
              <a:solidFill>
                <a:srgbClr val="FFFFFF"/>
              </a:solidFill>
            </a:endParaRPr>
          </a:p>
          <a:p>
            <a:pPr defTabSz="731520">
              <a:defRPr/>
            </a:pPr>
            <a:endParaRPr lang="en-US" sz="2240" b="1" dirty="0">
              <a:solidFill>
                <a:srgbClr val="FFFFFF"/>
              </a:solidFill>
            </a:endParaRPr>
          </a:p>
          <a:p>
            <a:pPr defTabSz="731520">
              <a:defRPr/>
            </a:pPr>
            <a:r>
              <a:rPr lang="en-US" sz="2240" b="1" dirty="0">
                <a:solidFill>
                  <a:srgbClr val="FFFFFF"/>
                </a:solidFill>
              </a:rPr>
              <a:t>If you have any comments, ideas, or suggestions for this deck, please contact me on chime or email. Feel free to add and adjust anything you want, if you have valuable feedback please reach out so other can also benefit from that.</a:t>
            </a:r>
          </a:p>
          <a:p>
            <a:pPr defTabSz="731520">
              <a:defRPr/>
            </a:pPr>
            <a:endParaRPr lang="en-US" sz="2240" b="1" dirty="0">
              <a:solidFill>
                <a:srgbClr val="FFFFFF"/>
              </a:solidFill>
            </a:endParaRPr>
          </a:p>
          <a:p>
            <a:pPr defTabSz="731520">
              <a:defRPr/>
            </a:pPr>
            <a:r>
              <a:rPr lang="en-US" sz="2240" b="1" dirty="0">
                <a:solidFill>
                  <a:srgbClr val="FFFFFF"/>
                </a:solidFill>
              </a:rPr>
              <a:t>Please see README on the next slide</a:t>
            </a:r>
          </a:p>
        </p:txBody>
      </p:sp>
    </p:spTree>
    <p:extLst>
      <p:ext uri="{BB962C8B-B14F-4D97-AF65-F5344CB8AC3E}">
        <p14:creationId xmlns:p14="http://schemas.microsoft.com/office/powerpoint/2010/main" val="2828073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7253A-2470-D643-BAC6-F96BD714CFFB}"/>
              </a:ext>
            </a:extLst>
          </p:cNvPr>
          <p:cNvSpPr>
            <a:spLocks noGrp="1"/>
          </p:cNvSpPr>
          <p:nvPr>
            <p:ph type="title"/>
          </p:nvPr>
        </p:nvSpPr>
        <p:spPr/>
        <p:txBody>
          <a:bodyPr/>
          <a:lstStyle/>
          <a:p>
            <a:r>
              <a:rPr lang="en-DE" dirty="0"/>
              <a:t>Import CloudFormation Templates</a:t>
            </a:r>
          </a:p>
        </p:txBody>
      </p:sp>
      <p:pic>
        <p:nvPicPr>
          <p:cNvPr id="6" name="Picture 5">
            <a:extLst>
              <a:ext uri="{FF2B5EF4-FFF2-40B4-BE49-F238E27FC236}">
                <a16:creationId xmlns:a16="http://schemas.microsoft.com/office/drawing/2014/main" id="{3F1083AE-7CE6-5F4F-9315-797F9F9DE857}"/>
              </a:ext>
            </a:extLst>
          </p:cNvPr>
          <p:cNvPicPr>
            <a:picLocks noChangeAspect="1"/>
          </p:cNvPicPr>
          <p:nvPr/>
        </p:nvPicPr>
        <p:blipFill>
          <a:blip r:embed="rId3"/>
          <a:stretch>
            <a:fillRect/>
          </a:stretch>
        </p:blipFill>
        <p:spPr>
          <a:xfrm>
            <a:off x="548639" y="2679700"/>
            <a:ext cx="4940300" cy="2870200"/>
          </a:xfrm>
          <a:prstGeom prst="rect">
            <a:avLst/>
          </a:prstGeom>
        </p:spPr>
      </p:pic>
      <p:pic>
        <p:nvPicPr>
          <p:cNvPr id="4" name="Picture 3">
            <a:extLst>
              <a:ext uri="{FF2B5EF4-FFF2-40B4-BE49-F238E27FC236}">
                <a16:creationId xmlns:a16="http://schemas.microsoft.com/office/drawing/2014/main" id="{D8BD1936-D34E-3D4B-92D7-FE8CE4C303DE}"/>
              </a:ext>
            </a:extLst>
          </p:cNvPr>
          <p:cNvPicPr>
            <a:picLocks noChangeAspect="1"/>
          </p:cNvPicPr>
          <p:nvPr/>
        </p:nvPicPr>
        <p:blipFill>
          <a:blip r:embed="rId4"/>
          <a:stretch>
            <a:fillRect/>
          </a:stretch>
        </p:blipFill>
        <p:spPr>
          <a:xfrm>
            <a:off x="5488939" y="2305705"/>
            <a:ext cx="8838106" cy="3618189"/>
          </a:xfrm>
          <a:prstGeom prst="rect">
            <a:avLst/>
          </a:prstGeom>
        </p:spPr>
      </p:pic>
    </p:spTree>
    <p:extLst>
      <p:ext uri="{BB962C8B-B14F-4D97-AF65-F5344CB8AC3E}">
        <p14:creationId xmlns:p14="http://schemas.microsoft.com/office/powerpoint/2010/main" val="32818635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7253A-2470-D643-BAC6-F96BD714CFFB}"/>
              </a:ext>
            </a:extLst>
          </p:cNvPr>
          <p:cNvSpPr>
            <a:spLocks noGrp="1"/>
          </p:cNvSpPr>
          <p:nvPr>
            <p:ph type="title"/>
          </p:nvPr>
        </p:nvSpPr>
        <p:spPr/>
        <p:txBody>
          <a:bodyPr/>
          <a:lstStyle/>
          <a:p>
            <a:r>
              <a:rPr lang="en-DE" dirty="0"/>
              <a:t>Import existing resources – fromX()</a:t>
            </a:r>
          </a:p>
        </p:txBody>
      </p:sp>
      <p:pic>
        <p:nvPicPr>
          <p:cNvPr id="8" name="Picture 7">
            <a:extLst>
              <a:ext uri="{FF2B5EF4-FFF2-40B4-BE49-F238E27FC236}">
                <a16:creationId xmlns:a16="http://schemas.microsoft.com/office/drawing/2014/main" id="{061A5C82-CA09-B24A-B1D3-136F2E12E968}"/>
              </a:ext>
            </a:extLst>
          </p:cNvPr>
          <p:cNvPicPr>
            <a:picLocks noChangeAspect="1"/>
          </p:cNvPicPr>
          <p:nvPr/>
        </p:nvPicPr>
        <p:blipFill>
          <a:blip r:embed="rId3"/>
          <a:stretch>
            <a:fillRect/>
          </a:stretch>
        </p:blipFill>
        <p:spPr>
          <a:xfrm>
            <a:off x="2318820" y="1745223"/>
            <a:ext cx="9992760" cy="4739155"/>
          </a:xfrm>
          <a:prstGeom prst="rect">
            <a:avLst/>
          </a:prstGeom>
        </p:spPr>
      </p:pic>
    </p:spTree>
    <p:extLst>
      <p:ext uri="{BB962C8B-B14F-4D97-AF65-F5344CB8AC3E}">
        <p14:creationId xmlns:p14="http://schemas.microsoft.com/office/powerpoint/2010/main" val="25349156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1">
            <a:extLst>
              <a:ext uri="{FF2B5EF4-FFF2-40B4-BE49-F238E27FC236}">
                <a16:creationId xmlns:a16="http://schemas.microsoft.com/office/drawing/2014/main" id="{A16CE22E-2BE7-1E49-9148-1EDA9B78F32C}"/>
              </a:ext>
            </a:extLst>
          </p:cNvPr>
          <p:cNvSpPr>
            <a:spLocks noGrp="1"/>
          </p:cNvSpPr>
          <p:nvPr>
            <p:ph type="title"/>
          </p:nvPr>
        </p:nvSpPr>
        <p:spPr>
          <a:xfrm>
            <a:off x="548639" y="183898"/>
            <a:ext cx="13514832" cy="904122"/>
          </a:xfrm>
        </p:spPr>
        <p:txBody>
          <a:bodyPr/>
          <a:lstStyle/>
          <a:p>
            <a:r>
              <a:rPr lang="en-DE" dirty="0"/>
              <a:t>L3 - AWS Solutions Constructs</a:t>
            </a:r>
          </a:p>
        </p:txBody>
      </p:sp>
      <p:pic>
        <p:nvPicPr>
          <p:cNvPr id="6" name="Picture 5">
            <a:extLst>
              <a:ext uri="{FF2B5EF4-FFF2-40B4-BE49-F238E27FC236}">
                <a16:creationId xmlns:a16="http://schemas.microsoft.com/office/drawing/2014/main" id="{269ADC78-5D10-0B4E-A397-4D307AA062F2}"/>
              </a:ext>
            </a:extLst>
          </p:cNvPr>
          <p:cNvPicPr>
            <a:picLocks noChangeAspect="1"/>
          </p:cNvPicPr>
          <p:nvPr/>
        </p:nvPicPr>
        <p:blipFill>
          <a:blip r:embed="rId3"/>
          <a:stretch>
            <a:fillRect/>
          </a:stretch>
        </p:blipFill>
        <p:spPr>
          <a:xfrm>
            <a:off x="1736129" y="1088020"/>
            <a:ext cx="11139852" cy="6514372"/>
          </a:xfrm>
          <a:prstGeom prst="rect">
            <a:avLst/>
          </a:prstGeom>
        </p:spPr>
      </p:pic>
    </p:spTree>
    <p:extLst>
      <p:ext uri="{BB962C8B-B14F-4D97-AF65-F5344CB8AC3E}">
        <p14:creationId xmlns:p14="http://schemas.microsoft.com/office/powerpoint/2010/main" val="3300568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1">
            <a:extLst>
              <a:ext uri="{FF2B5EF4-FFF2-40B4-BE49-F238E27FC236}">
                <a16:creationId xmlns:a16="http://schemas.microsoft.com/office/drawing/2014/main" id="{A16CE22E-2BE7-1E49-9148-1EDA9B78F32C}"/>
              </a:ext>
            </a:extLst>
          </p:cNvPr>
          <p:cNvSpPr>
            <a:spLocks noGrp="1"/>
          </p:cNvSpPr>
          <p:nvPr>
            <p:ph type="title"/>
          </p:nvPr>
        </p:nvSpPr>
        <p:spPr>
          <a:xfrm>
            <a:off x="548639" y="183898"/>
            <a:ext cx="13514832" cy="904122"/>
          </a:xfrm>
        </p:spPr>
        <p:txBody>
          <a:bodyPr/>
          <a:lstStyle/>
          <a:p>
            <a:r>
              <a:rPr lang="en-DE" dirty="0"/>
              <a:t>L3 – constructs.dev</a:t>
            </a:r>
          </a:p>
        </p:txBody>
      </p:sp>
      <p:pic>
        <p:nvPicPr>
          <p:cNvPr id="4" name="Picture 3">
            <a:extLst>
              <a:ext uri="{FF2B5EF4-FFF2-40B4-BE49-F238E27FC236}">
                <a16:creationId xmlns:a16="http://schemas.microsoft.com/office/drawing/2014/main" id="{80F5B723-8627-574D-B493-BF6A12D92C05}"/>
              </a:ext>
            </a:extLst>
          </p:cNvPr>
          <p:cNvPicPr>
            <a:picLocks noChangeAspect="1"/>
          </p:cNvPicPr>
          <p:nvPr/>
        </p:nvPicPr>
        <p:blipFill>
          <a:blip r:embed="rId3"/>
          <a:stretch>
            <a:fillRect/>
          </a:stretch>
        </p:blipFill>
        <p:spPr>
          <a:xfrm>
            <a:off x="3349937" y="1023290"/>
            <a:ext cx="7930527" cy="6183021"/>
          </a:xfrm>
          <a:prstGeom prst="rect">
            <a:avLst/>
          </a:prstGeom>
        </p:spPr>
      </p:pic>
    </p:spTree>
    <p:extLst>
      <p:ext uri="{BB962C8B-B14F-4D97-AF65-F5344CB8AC3E}">
        <p14:creationId xmlns:p14="http://schemas.microsoft.com/office/powerpoint/2010/main" val="3969600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1">
            <a:extLst>
              <a:ext uri="{FF2B5EF4-FFF2-40B4-BE49-F238E27FC236}">
                <a16:creationId xmlns:a16="http://schemas.microsoft.com/office/drawing/2014/main" id="{A16CE22E-2BE7-1E49-9148-1EDA9B78F32C}"/>
              </a:ext>
            </a:extLst>
          </p:cNvPr>
          <p:cNvSpPr>
            <a:spLocks noGrp="1"/>
          </p:cNvSpPr>
          <p:nvPr>
            <p:ph type="title"/>
          </p:nvPr>
        </p:nvSpPr>
        <p:spPr>
          <a:xfrm>
            <a:off x="548639" y="183898"/>
            <a:ext cx="13514832" cy="904122"/>
          </a:xfrm>
        </p:spPr>
        <p:txBody>
          <a:bodyPr/>
          <a:lstStyle/>
          <a:p>
            <a:r>
              <a:rPr lang="en-DE" dirty="0"/>
              <a:t>L3 – constructs.dev</a:t>
            </a:r>
          </a:p>
        </p:txBody>
      </p:sp>
      <p:pic>
        <p:nvPicPr>
          <p:cNvPr id="3" name="Picture 2">
            <a:extLst>
              <a:ext uri="{FF2B5EF4-FFF2-40B4-BE49-F238E27FC236}">
                <a16:creationId xmlns:a16="http://schemas.microsoft.com/office/drawing/2014/main" id="{7574729D-B715-F14D-AD41-481116038D1E}"/>
              </a:ext>
            </a:extLst>
          </p:cNvPr>
          <p:cNvPicPr>
            <a:picLocks noChangeAspect="1"/>
          </p:cNvPicPr>
          <p:nvPr/>
        </p:nvPicPr>
        <p:blipFill>
          <a:blip r:embed="rId3"/>
          <a:stretch>
            <a:fillRect/>
          </a:stretch>
        </p:blipFill>
        <p:spPr>
          <a:xfrm>
            <a:off x="3325956" y="1023290"/>
            <a:ext cx="7978486" cy="6183021"/>
          </a:xfrm>
          <a:prstGeom prst="rect">
            <a:avLst/>
          </a:prstGeom>
        </p:spPr>
      </p:pic>
    </p:spTree>
    <p:extLst>
      <p:ext uri="{BB962C8B-B14F-4D97-AF65-F5344CB8AC3E}">
        <p14:creationId xmlns:p14="http://schemas.microsoft.com/office/powerpoint/2010/main" val="33533044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B8712-3656-1540-B936-85035AAFC00E}"/>
              </a:ext>
            </a:extLst>
          </p:cNvPr>
          <p:cNvSpPr>
            <a:spLocks noGrp="1"/>
          </p:cNvSpPr>
          <p:nvPr>
            <p:ph type="title"/>
          </p:nvPr>
        </p:nvSpPr>
        <p:spPr/>
        <p:txBody>
          <a:bodyPr/>
          <a:lstStyle/>
          <a:p>
            <a:r>
              <a:rPr lang="en-DE" dirty="0"/>
              <a:t>Open Ecosystem</a:t>
            </a:r>
          </a:p>
        </p:txBody>
      </p:sp>
      <p:pic>
        <p:nvPicPr>
          <p:cNvPr id="3" name="Picture 2">
            <a:extLst>
              <a:ext uri="{FF2B5EF4-FFF2-40B4-BE49-F238E27FC236}">
                <a16:creationId xmlns:a16="http://schemas.microsoft.com/office/drawing/2014/main" id="{D8B1E511-5D42-CE4A-8B02-416FFBD2975F}"/>
              </a:ext>
            </a:extLst>
          </p:cNvPr>
          <p:cNvPicPr>
            <a:picLocks noChangeAspect="1"/>
          </p:cNvPicPr>
          <p:nvPr/>
        </p:nvPicPr>
        <p:blipFill>
          <a:blip r:embed="rId3"/>
          <a:stretch>
            <a:fillRect/>
          </a:stretch>
        </p:blipFill>
        <p:spPr>
          <a:xfrm>
            <a:off x="548639" y="1365956"/>
            <a:ext cx="8550311" cy="6403250"/>
          </a:xfrm>
          <a:prstGeom prst="rect">
            <a:avLst/>
          </a:prstGeom>
        </p:spPr>
      </p:pic>
      <p:pic>
        <p:nvPicPr>
          <p:cNvPr id="4" name="Picture 3">
            <a:extLst>
              <a:ext uri="{FF2B5EF4-FFF2-40B4-BE49-F238E27FC236}">
                <a16:creationId xmlns:a16="http://schemas.microsoft.com/office/drawing/2014/main" id="{328BED65-9FBC-F745-B8E7-C4B19CDC66FB}"/>
              </a:ext>
            </a:extLst>
          </p:cNvPr>
          <p:cNvPicPr>
            <a:picLocks noChangeAspect="1"/>
          </p:cNvPicPr>
          <p:nvPr/>
        </p:nvPicPr>
        <p:blipFill>
          <a:blip r:embed="rId4"/>
          <a:stretch>
            <a:fillRect/>
          </a:stretch>
        </p:blipFill>
        <p:spPr>
          <a:xfrm>
            <a:off x="3789479" y="452781"/>
            <a:ext cx="7683560" cy="8229600"/>
          </a:xfrm>
          <a:prstGeom prst="rect">
            <a:avLst/>
          </a:prstGeom>
        </p:spPr>
      </p:pic>
      <p:pic>
        <p:nvPicPr>
          <p:cNvPr id="7" name="Picture 6">
            <a:extLst>
              <a:ext uri="{FF2B5EF4-FFF2-40B4-BE49-F238E27FC236}">
                <a16:creationId xmlns:a16="http://schemas.microsoft.com/office/drawing/2014/main" id="{04F4FF45-2358-E348-90DE-74A73C249A3E}"/>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7789494" y="1365956"/>
            <a:ext cx="6390414" cy="5531556"/>
          </a:xfrm>
          <a:prstGeom prst="rect">
            <a:avLst/>
          </a:prstGeom>
        </p:spPr>
      </p:pic>
    </p:spTree>
    <p:extLst>
      <p:ext uri="{BB962C8B-B14F-4D97-AF65-F5344CB8AC3E}">
        <p14:creationId xmlns:p14="http://schemas.microsoft.com/office/powerpoint/2010/main" val="2447335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B8712-3656-1540-B936-85035AAFC00E}"/>
              </a:ext>
            </a:extLst>
          </p:cNvPr>
          <p:cNvSpPr>
            <a:spLocks noGrp="1"/>
          </p:cNvSpPr>
          <p:nvPr>
            <p:ph type="title"/>
          </p:nvPr>
        </p:nvSpPr>
        <p:spPr/>
        <p:txBody>
          <a:bodyPr/>
          <a:lstStyle/>
          <a:p>
            <a:r>
              <a:rPr lang="en-DE" dirty="0"/>
              <a:t>cdk8s.io</a:t>
            </a:r>
          </a:p>
        </p:txBody>
      </p:sp>
      <p:pic>
        <p:nvPicPr>
          <p:cNvPr id="6" name="Picture 5">
            <a:extLst>
              <a:ext uri="{FF2B5EF4-FFF2-40B4-BE49-F238E27FC236}">
                <a16:creationId xmlns:a16="http://schemas.microsoft.com/office/drawing/2014/main" id="{35D4BAF6-24EC-9B45-AF98-3C7F67A65453}"/>
              </a:ext>
            </a:extLst>
          </p:cNvPr>
          <p:cNvPicPr>
            <a:picLocks noChangeAspect="1"/>
          </p:cNvPicPr>
          <p:nvPr/>
        </p:nvPicPr>
        <p:blipFill>
          <a:blip r:embed="rId3"/>
          <a:stretch>
            <a:fillRect/>
          </a:stretch>
        </p:blipFill>
        <p:spPr>
          <a:xfrm>
            <a:off x="1398700" y="1088020"/>
            <a:ext cx="11833000" cy="6138128"/>
          </a:xfrm>
          <a:prstGeom prst="rect">
            <a:avLst/>
          </a:prstGeom>
        </p:spPr>
      </p:pic>
    </p:spTree>
    <p:extLst>
      <p:ext uri="{BB962C8B-B14F-4D97-AF65-F5344CB8AC3E}">
        <p14:creationId xmlns:p14="http://schemas.microsoft.com/office/powerpoint/2010/main" val="13702019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B8712-3656-1540-B936-85035AAFC00E}"/>
              </a:ext>
            </a:extLst>
          </p:cNvPr>
          <p:cNvSpPr>
            <a:spLocks noGrp="1"/>
          </p:cNvSpPr>
          <p:nvPr>
            <p:ph type="title"/>
          </p:nvPr>
        </p:nvSpPr>
        <p:spPr/>
        <p:txBody>
          <a:bodyPr/>
          <a:lstStyle/>
          <a:p>
            <a:r>
              <a:rPr lang="en-DE" dirty="0"/>
              <a:t>cdk8s.io</a:t>
            </a:r>
          </a:p>
        </p:txBody>
      </p:sp>
      <p:pic>
        <p:nvPicPr>
          <p:cNvPr id="4" name="Picture 3">
            <a:extLst>
              <a:ext uri="{FF2B5EF4-FFF2-40B4-BE49-F238E27FC236}">
                <a16:creationId xmlns:a16="http://schemas.microsoft.com/office/drawing/2014/main" id="{7658C50A-E455-7B4E-89B3-4141C31844B3}"/>
              </a:ext>
            </a:extLst>
          </p:cNvPr>
          <p:cNvPicPr>
            <a:picLocks noChangeAspect="1"/>
          </p:cNvPicPr>
          <p:nvPr/>
        </p:nvPicPr>
        <p:blipFill>
          <a:blip r:embed="rId3"/>
          <a:stretch>
            <a:fillRect/>
          </a:stretch>
        </p:blipFill>
        <p:spPr>
          <a:xfrm>
            <a:off x="1364043" y="2655875"/>
            <a:ext cx="11902314" cy="2917851"/>
          </a:xfrm>
          <a:prstGeom prst="rect">
            <a:avLst/>
          </a:prstGeom>
        </p:spPr>
      </p:pic>
    </p:spTree>
    <p:extLst>
      <p:ext uri="{BB962C8B-B14F-4D97-AF65-F5344CB8AC3E}">
        <p14:creationId xmlns:p14="http://schemas.microsoft.com/office/powerpoint/2010/main" val="33375777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B8712-3656-1540-B936-85035AAFC00E}"/>
              </a:ext>
            </a:extLst>
          </p:cNvPr>
          <p:cNvSpPr>
            <a:spLocks noGrp="1"/>
          </p:cNvSpPr>
          <p:nvPr>
            <p:ph type="title"/>
          </p:nvPr>
        </p:nvSpPr>
        <p:spPr/>
        <p:txBody>
          <a:bodyPr/>
          <a:lstStyle/>
          <a:p>
            <a:r>
              <a:rPr lang="en-DE" dirty="0"/>
              <a:t>Terraform Support</a:t>
            </a:r>
          </a:p>
        </p:txBody>
      </p:sp>
      <p:pic>
        <p:nvPicPr>
          <p:cNvPr id="7" name="Picture 6">
            <a:extLst>
              <a:ext uri="{FF2B5EF4-FFF2-40B4-BE49-F238E27FC236}">
                <a16:creationId xmlns:a16="http://schemas.microsoft.com/office/drawing/2014/main" id="{6A04D933-2A9F-6649-AF12-E25CC85C6944}"/>
              </a:ext>
            </a:extLst>
          </p:cNvPr>
          <p:cNvPicPr>
            <a:picLocks noChangeAspect="1"/>
          </p:cNvPicPr>
          <p:nvPr/>
        </p:nvPicPr>
        <p:blipFill>
          <a:blip r:embed="rId3"/>
          <a:stretch>
            <a:fillRect/>
          </a:stretch>
        </p:blipFill>
        <p:spPr>
          <a:xfrm>
            <a:off x="3133925" y="1088020"/>
            <a:ext cx="8344259" cy="6183021"/>
          </a:xfrm>
          <a:prstGeom prst="rect">
            <a:avLst/>
          </a:prstGeom>
          <a:solidFill>
            <a:schemeClr val="tx2"/>
          </a:solidFill>
        </p:spPr>
      </p:pic>
    </p:spTree>
    <p:extLst>
      <p:ext uri="{BB962C8B-B14F-4D97-AF65-F5344CB8AC3E}">
        <p14:creationId xmlns:p14="http://schemas.microsoft.com/office/powerpoint/2010/main" val="15663240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F4059-60E7-4C4E-A298-0DBB5489B93D}"/>
              </a:ext>
            </a:extLst>
          </p:cNvPr>
          <p:cNvSpPr>
            <a:spLocks noGrp="1"/>
          </p:cNvSpPr>
          <p:nvPr>
            <p:ph type="title"/>
          </p:nvPr>
        </p:nvSpPr>
        <p:spPr/>
        <p:txBody>
          <a:bodyPr/>
          <a:lstStyle/>
          <a:p>
            <a:r>
              <a:rPr lang="en-DE" dirty="0"/>
              <a:t>Try it out</a:t>
            </a:r>
          </a:p>
        </p:txBody>
      </p:sp>
      <p:sp>
        <p:nvSpPr>
          <p:cNvPr id="3" name="Text Placeholder 3">
            <a:extLst>
              <a:ext uri="{FF2B5EF4-FFF2-40B4-BE49-F238E27FC236}">
                <a16:creationId xmlns:a16="http://schemas.microsoft.com/office/drawing/2014/main" id="{E5C928BC-8A19-9844-B701-39DE30667D19}"/>
              </a:ext>
            </a:extLst>
          </p:cNvPr>
          <p:cNvSpPr txBox="1">
            <a:spLocks/>
          </p:cNvSpPr>
          <p:nvPr/>
        </p:nvSpPr>
        <p:spPr>
          <a:xfrm>
            <a:off x="548639" y="1083028"/>
            <a:ext cx="7246531" cy="7146572"/>
          </a:xfrm>
          <a:prstGeom prst="rect">
            <a:avLst/>
          </a:prstGeom>
        </p:spPr>
        <p:txBody>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sz="2800" b="1" dirty="0">
                <a:solidFill>
                  <a:srgbClr val="FFC000"/>
                </a:solidFill>
                <a:latin typeface="Amazon Ember Display" panose="020F0603020204020204" pitchFamily="34" charset="0"/>
                <a:ea typeface="Amazon Ember Display" panose="020F0603020204020204" pitchFamily="34" charset="0"/>
                <a:cs typeface="Amazon Ember Display" panose="020F0603020204020204" pitchFamily="34" charset="0"/>
              </a:rPr>
              <a:t>Get started</a:t>
            </a:r>
          </a:p>
          <a:p>
            <a:pPr lvl="1"/>
            <a:r>
              <a:rPr lang="en-US" sz="2800" b="1" dirty="0" err="1"/>
              <a:t>cdkworkshop.com</a:t>
            </a:r>
            <a:r>
              <a:rPr lang="en-US" sz="2800" b="1" dirty="0"/>
              <a:t> </a:t>
            </a:r>
          </a:p>
          <a:p>
            <a:pPr lvl="1"/>
            <a:r>
              <a:rPr lang="en-US" sz="2800" dirty="0" err="1"/>
              <a:t>aws.amazon.com</a:t>
            </a:r>
            <a:r>
              <a:rPr lang="en-US" sz="2800" dirty="0"/>
              <a:t>/</a:t>
            </a:r>
            <a:r>
              <a:rPr lang="en-US" sz="2800" dirty="0" err="1"/>
              <a:t>cdk</a:t>
            </a:r>
            <a:r>
              <a:rPr lang="en-US" sz="2800" dirty="0"/>
              <a:t> </a:t>
            </a:r>
          </a:p>
          <a:p>
            <a:pPr lvl="1"/>
            <a:r>
              <a:rPr lang="en-US" sz="2800" dirty="0" err="1"/>
              <a:t>aws</a:t>
            </a:r>
            <a:r>
              <a:rPr lang="en-US" sz="2800" dirty="0"/>
              <a:t>-samples/</a:t>
            </a:r>
            <a:r>
              <a:rPr lang="en-US" sz="2800" dirty="0" err="1"/>
              <a:t>aws</a:t>
            </a:r>
            <a:r>
              <a:rPr lang="en-US" sz="2800" dirty="0"/>
              <a:t>-</a:t>
            </a:r>
            <a:r>
              <a:rPr lang="en-US" sz="2800" dirty="0" err="1"/>
              <a:t>cdk</a:t>
            </a:r>
            <a:r>
              <a:rPr lang="en-US" sz="2800" dirty="0"/>
              <a:t>-examples</a:t>
            </a:r>
          </a:p>
          <a:p>
            <a:r>
              <a:rPr lang="en-US" sz="2800" b="1" dirty="0">
                <a:solidFill>
                  <a:srgbClr val="FFC000"/>
                </a:solidFill>
                <a:latin typeface="Amazon Ember Display" panose="020F0603020204020204" pitchFamily="34" charset="0"/>
                <a:ea typeface="Amazon Ember Display" panose="020F0603020204020204" pitchFamily="34" charset="0"/>
                <a:cs typeface="Amazon Ember Display" panose="020F0603020204020204" pitchFamily="34" charset="0"/>
              </a:rPr>
              <a:t>Contribute</a:t>
            </a:r>
          </a:p>
          <a:p>
            <a:pPr lvl="1"/>
            <a:r>
              <a:rPr lang="en-US" sz="2800" dirty="0" err="1"/>
              <a:t>gitter.im</a:t>
            </a:r>
            <a:r>
              <a:rPr lang="en-US" sz="2800" dirty="0"/>
              <a:t>/</a:t>
            </a:r>
            <a:r>
              <a:rPr lang="en-US" sz="2800" dirty="0" err="1"/>
              <a:t>awslabs</a:t>
            </a:r>
            <a:r>
              <a:rPr lang="en-US" sz="2800" dirty="0"/>
              <a:t>/</a:t>
            </a:r>
            <a:r>
              <a:rPr lang="en-US" sz="2800" dirty="0" err="1"/>
              <a:t>aws-cdk</a:t>
            </a:r>
            <a:r>
              <a:rPr lang="en-US" sz="2800" dirty="0"/>
              <a:t> </a:t>
            </a:r>
          </a:p>
          <a:p>
            <a:pPr lvl="1"/>
            <a:r>
              <a:rPr lang="en-US" sz="2800" dirty="0" err="1"/>
              <a:t>aws</a:t>
            </a:r>
            <a:r>
              <a:rPr lang="en-US" sz="2800" dirty="0"/>
              <a:t>/</a:t>
            </a:r>
            <a:r>
              <a:rPr lang="en-US" sz="2800" dirty="0" err="1"/>
              <a:t>aws-cdk</a:t>
            </a:r>
            <a:endParaRPr lang="en-US" sz="2800" dirty="0"/>
          </a:p>
          <a:p>
            <a:pPr lvl="1"/>
            <a:r>
              <a:rPr lang="en-US" sz="2800" dirty="0" err="1"/>
              <a:t>aws</a:t>
            </a:r>
            <a:r>
              <a:rPr lang="en-US" sz="2800" dirty="0"/>
              <a:t>/</a:t>
            </a:r>
            <a:r>
              <a:rPr lang="en-US" sz="2800" dirty="0" err="1"/>
              <a:t>jsii</a:t>
            </a:r>
            <a:endParaRPr lang="en-US" sz="2800" dirty="0"/>
          </a:p>
          <a:p>
            <a:r>
              <a:rPr lang="en-US" sz="2800" b="1" dirty="0">
                <a:solidFill>
                  <a:srgbClr val="FFC000"/>
                </a:solidFill>
                <a:latin typeface="Amazon Ember Display" panose="020F0603020204020204" pitchFamily="34" charset="0"/>
                <a:ea typeface="Amazon Ember Display" panose="020F0603020204020204" pitchFamily="34" charset="0"/>
                <a:cs typeface="Amazon Ember Display" panose="020F0603020204020204" pitchFamily="34" charset="0"/>
              </a:rPr>
              <a:t>Community Resources</a:t>
            </a:r>
            <a:endParaRPr lang="en-US" sz="2000" dirty="0"/>
          </a:p>
          <a:p>
            <a:pPr lvl="1"/>
            <a:r>
              <a:rPr lang="en-US" sz="2800" dirty="0" err="1"/>
              <a:t>cdkpatterns.com</a:t>
            </a:r>
            <a:endParaRPr lang="en-US" sz="2800" dirty="0"/>
          </a:p>
          <a:p>
            <a:pPr lvl="1"/>
            <a:r>
              <a:rPr lang="en-US" sz="2800" dirty="0"/>
              <a:t>cdk8s.io</a:t>
            </a:r>
          </a:p>
          <a:p>
            <a:pPr lvl="1"/>
            <a:r>
              <a:rPr lang="en-US" sz="2800" dirty="0" err="1"/>
              <a:t>awscdk.io</a:t>
            </a:r>
            <a:endParaRPr lang="en-US" sz="2800" dirty="0"/>
          </a:p>
          <a:p>
            <a:pPr lvl="1"/>
            <a:r>
              <a:rPr lang="en-US" sz="2800" dirty="0" err="1"/>
              <a:t>eladb</a:t>
            </a:r>
            <a:r>
              <a:rPr lang="en-US" sz="2800" dirty="0"/>
              <a:t>/awesome-</a:t>
            </a:r>
            <a:r>
              <a:rPr lang="en-US" sz="2800" dirty="0" err="1"/>
              <a:t>cdk</a:t>
            </a:r>
            <a:endParaRPr lang="en-US" sz="2800" dirty="0"/>
          </a:p>
        </p:txBody>
      </p:sp>
      <p:pic>
        <p:nvPicPr>
          <p:cNvPr id="4" name="Picture 3">
            <a:extLst>
              <a:ext uri="{FF2B5EF4-FFF2-40B4-BE49-F238E27FC236}">
                <a16:creationId xmlns:a16="http://schemas.microsoft.com/office/drawing/2014/main" id="{6677E200-46E7-C844-A78A-93F444F17D31}"/>
              </a:ext>
            </a:extLst>
          </p:cNvPr>
          <p:cNvPicPr>
            <a:picLocks noChangeAspect="1"/>
          </p:cNvPicPr>
          <p:nvPr/>
        </p:nvPicPr>
        <p:blipFill>
          <a:blip r:embed="rId3"/>
          <a:stretch>
            <a:fillRect/>
          </a:stretch>
        </p:blipFill>
        <p:spPr>
          <a:xfrm>
            <a:off x="6723114" y="295674"/>
            <a:ext cx="7246530" cy="5206541"/>
          </a:xfrm>
          <a:prstGeom prst="rect">
            <a:avLst/>
          </a:prstGeom>
        </p:spPr>
      </p:pic>
      <p:pic>
        <p:nvPicPr>
          <p:cNvPr id="5" name="Picture 4">
            <a:extLst>
              <a:ext uri="{FF2B5EF4-FFF2-40B4-BE49-F238E27FC236}">
                <a16:creationId xmlns:a16="http://schemas.microsoft.com/office/drawing/2014/main" id="{430EFE7C-92F2-EA46-86FE-2D76323D2A7B}"/>
              </a:ext>
            </a:extLst>
          </p:cNvPr>
          <p:cNvPicPr>
            <a:picLocks noChangeAspect="1"/>
          </p:cNvPicPr>
          <p:nvPr/>
        </p:nvPicPr>
        <p:blipFill>
          <a:blip r:embed="rId4"/>
          <a:stretch>
            <a:fillRect/>
          </a:stretch>
        </p:blipFill>
        <p:spPr>
          <a:xfrm>
            <a:off x="8702491" y="2569341"/>
            <a:ext cx="5379270" cy="5206541"/>
          </a:xfrm>
          <a:prstGeom prst="rect">
            <a:avLst/>
          </a:prstGeom>
        </p:spPr>
      </p:pic>
    </p:spTree>
    <p:extLst>
      <p:ext uri="{BB962C8B-B14F-4D97-AF65-F5344CB8AC3E}">
        <p14:creationId xmlns:p14="http://schemas.microsoft.com/office/powerpoint/2010/main" val="1200566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a:xfrm>
            <a:off x="0" y="0"/>
            <a:ext cx="14630400" cy="82296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defRPr/>
            </a:pPr>
            <a:endParaRPr lang="en-US" sz="2160" dirty="0">
              <a:solidFill>
                <a:prstClr val="white"/>
              </a:solidFill>
              <a:latin typeface="Calibri" panose="020F0502020204030204"/>
            </a:endParaRPr>
          </a:p>
        </p:txBody>
      </p:sp>
      <p:sp>
        <p:nvSpPr>
          <p:cNvPr id="8" name="Title 1"/>
          <p:cNvSpPr txBox="1">
            <a:spLocks/>
          </p:cNvSpPr>
          <p:nvPr/>
        </p:nvSpPr>
        <p:spPr>
          <a:xfrm>
            <a:off x="2813096" y="6775468"/>
            <a:ext cx="9004208" cy="1051979"/>
          </a:xfrm>
          <a:prstGeom prst="rect">
            <a:avLst/>
          </a:prstGeom>
        </p:spPr>
        <p:txBody>
          <a:bodyPr vert="horz" lIns="109728" tIns="54864" rIns="109728" bIns="54864" rtlCol="0" anchor="ctr">
            <a:normAutofit/>
          </a:bodyPr>
          <a:lstStyle>
            <a:lvl1pPr algn="l" defTabSz="914400" rtl="0" eaLnBrk="1" latinLnBrk="0" hangingPunct="1">
              <a:lnSpc>
                <a:spcPct val="90000"/>
              </a:lnSpc>
              <a:spcBef>
                <a:spcPct val="0"/>
              </a:spcBef>
              <a:buNone/>
              <a:defRPr sz="3600" b="0" kern="1200">
                <a:solidFill>
                  <a:srgbClr val="232F3E"/>
                </a:solidFill>
                <a:latin typeface="Amazon Ember" charset="0"/>
                <a:ea typeface="Amazon Ember" charset="0"/>
                <a:cs typeface="Amazon Ember" charset="0"/>
              </a:defRPr>
            </a:lvl1pPr>
          </a:lstStyle>
          <a:p>
            <a:pPr algn="ctr" defTabSz="1097280">
              <a:defRPr/>
            </a:pPr>
            <a:r>
              <a:rPr lang="en-US" sz="2880" dirty="0">
                <a:solidFill>
                  <a:srgbClr val="FF0000"/>
                </a:solidFill>
              </a:rPr>
              <a:t>DO NOT PRESENT THIS SLIDE</a:t>
            </a:r>
          </a:p>
        </p:txBody>
      </p:sp>
      <p:sp>
        <p:nvSpPr>
          <p:cNvPr id="14" name="Title 17">
            <a:extLst>
              <a:ext uri="{FF2B5EF4-FFF2-40B4-BE49-F238E27FC236}">
                <a16:creationId xmlns:a16="http://schemas.microsoft.com/office/drawing/2014/main" id="{D494AAA4-3BD1-4047-A1DC-F2462386CEBC}"/>
              </a:ext>
            </a:extLst>
          </p:cNvPr>
          <p:cNvSpPr txBox="1">
            <a:spLocks/>
          </p:cNvSpPr>
          <p:nvPr/>
        </p:nvSpPr>
        <p:spPr>
          <a:xfrm>
            <a:off x="538863" y="622631"/>
            <a:ext cx="13128486" cy="873186"/>
          </a:xfrm>
          <a:prstGeom prst="rect">
            <a:avLst/>
          </a:prstGeom>
        </p:spPr>
        <p:txBody>
          <a:bodyPr vert="horz" lIns="91440" tIns="45720" rIns="91440" bIns="45720" rtlCol="0" anchor="t">
            <a:noAutofit/>
          </a:bodyPr>
          <a:lstStyle>
            <a:lvl1pPr algn="l" defTabSz="731520" rtl="0" eaLnBrk="1" latinLnBrk="0" hangingPunct="1">
              <a:spcBef>
                <a:spcPct val="0"/>
              </a:spcBef>
              <a:buNone/>
              <a:defRPr sz="3840" b="1" i="0" kern="1200">
                <a:solidFill>
                  <a:schemeClr val="bg1"/>
                </a:solidFill>
                <a:latin typeface="Amazon Ember Regular" charset="0"/>
                <a:ea typeface="+mj-ea"/>
                <a:cs typeface="Amazon Ember Regular" charset="0"/>
              </a:defRPr>
            </a:lvl1pPr>
          </a:lstStyle>
          <a:p>
            <a:pPr>
              <a:defRPr/>
            </a:pPr>
            <a:r>
              <a:rPr lang="en-US" sz="3600" dirty="0">
                <a:solidFill>
                  <a:srgbClr val="FFFFFF"/>
                </a:solidFill>
              </a:rPr>
              <a:t>AWS CDK First Call Deck Readme</a:t>
            </a:r>
          </a:p>
        </p:txBody>
      </p:sp>
      <p:sp>
        <p:nvSpPr>
          <p:cNvPr id="16" name="Content Placeholder 5">
            <a:extLst>
              <a:ext uri="{FF2B5EF4-FFF2-40B4-BE49-F238E27FC236}">
                <a16:creationId xmlns:a16="http://schemas.microsoft.com/office/drawing/2014/main" id="{2BE23B61-061F-124D-B6DC-BF23F0E2A876}"/>
              </a:ext>
            </a:extLst>
          </p:cNvPr>
          <p:cNvSpPr txBox="1">
            <a:spLocks/>
          </p:cNvSpPr>
          <p:nvPr/>
        </p:nvSpPr>
        <p:spPr>
          <a:xfrm>
            <a:off x="538864" y="1399974"/>
            <a:ext cx="13536592" cy="5375494"/>
          </a:xfrm>
          <a:prstGeom prst="rect">
            <a:avLst/>
          </a:prstGeom>
        </p:spPr>
        <p:txBody>
          <a:bodyPr/>
          <a:lstStyle>
            <a:lvl1pPr marL="0" indent="0" algn="l" defTabSz="457200" rtl="0" eaLnBrk="1" latinLnBrk="0" hangingPunct="1">
              <a:spcBef>
                <a:spcPct val="20000"/>
              </a:spcBef>
              <a:buFontTx/>
              <a:buNone/>
              <a:defRPr sz="18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4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2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731520">
              <a:defRPr/>
            </a:pPr>
            <a:r>
              <a:rPr lang="en-US" sz="2000" b="1" dirty="0">
                <a:solidFill>
                  <a:srgbClr val="FFFFFF"/>
                </a:solidFill>
              </a:rPr>
              <a:t>What: </a:t>
            </a:r>
            <a:r>
              <a:rPr lang="en-US" sz="2000" dirty="0">
                <a:solidFill>
                  <a:srgbClr val="FFFFFF"/>
                </a:solidFill>
              </a:rPr>
              <a:t>AWS CDK First Call Deck					</a:t>
            </a:r>
            <a:r>
              <a:rPr lang="en-US" sz="2000" b="1" dirty="0">
                <a:solidFill>
                  <a:srgbClr val="FFFFFF"/>
                </a:solidFill>
              </a:rPr>
              <a:t>Level: 300</a:t>
            </a:r>
            <a:endParaRPr lang="en-US" sz="2000" dirty="0">
              <a:solidFill>
                <a:srgbClr val="FFFFFF"/>
              </a:solidFill>
            </a:endParaRPr>
          </a:p>
          <a:p>
            <a:pPr defTabSz="731520">
              <a:defRPr/>
            </a:pPr>
            <a:endParaRPr lang="en-US" sz="2000" dirty="0">
              <a:solidFill>
                <a:srgbClr val="FFFFFF"/>
              </a:solidFill>
            </a:endParaRPr>
          </a:p>
          <a:p>
            <a:pPr defTabSz="731520">
              <a:defRPr/>
            </a:pPr>
            <a:r>
              <a:rPr lang="en-US" sz="2000" b="1" dirty="0">
                <a:solidFill>
                  <a:srgbClr val="FFFFFF"/>
                </a:solidFill>
              </a:rPr>
              <a:t>Services Covered: </a:t>
            </a:r>
            <a:r>
              <a:rPr lang="en-US" sz="2000" dirty="0">
                <a:solidFill>
                  <a:srgbClr val="FFFFFF"/>
                </a:solidFill>
              </a:rPr>
              <a:t>AWS CloudFormation</a:t>
            </a:r>
          </a:p>
          <a:p>
            <a:pPr defTabSz="731520">
              <a:defRPr/>
            </a:pPr>
            <a:endParaRPr lang="en-US" sz="2000" b="1" dirty="0">
              <a:solidFill>
                <a:srgbClr val="FFFFFF"/>
              </a:solidFill>
            </a:endParaRPr>
          </a:p>
          <a:p>
            <a:pPr defTabSz="731520">
              <a:defRPr/>
            </a:pPr>
            <a:r>
              <a:rPr lang="en-US" sz="2000" b="1" dirty="0">
                <a:solidFill>
                  <a:srgbClr val="FFFFFF"/>
                </a:solidFill>
              </a:rPr>
              <a:t>What This Presentation Is: </a:t>
            </a:r>
            <a:r>
              <a:rPr lang="en-US" sz="2000" dirty="0">
                <a:solidFill>
                  <a:srgbClr val="FFFFFF"/>
                </a:solidFill>
              </a:rPr>
              <a:t>This presentation is a level 300 sales tool. It assumes your audience has solid knowledge of cloud computing, infrastructure as code, software delivery practices.</a:t>
            </a:r>
          </a:p>
          <a:p>
            <a:pPr defTabSz="731520">
              <a:defRPr/>
            </a:pPr>
            <a:endParaRPr lang="en-US" sz="2000" dirty="0">
              <a:solidFill>
                <a:srgbClr val="FFFFFF"/>
              </a:solidFill>
            </a:endParaRPr>
          </a:p>
          <a:p>
            <a:pPr defTabSz="731520">
              <a:defRPr/>
            </a:pPr>
            <a:r>
              <a:rPr lang="en-US" sz="2000" b="1" dirty="0">
                <a:solidFill>
                  <a:srgbClr val="FFFFFF"/>
                </a:solidFill>
              </a:rPr>
              <a:t>Target Audience: </a:t>
            </a:r>
            <a:r>
              <a:rPr lang="en-US" sz="2000" dirty="0">
                <a:solidFill>
                  <a:srgbClr val="FFFFFF"/>
                </a:solidFill>
              </a:rPr>
              <a:t>The intended audience for this deck is developers, operations leads, technical leaders with experience and/or knowledge of the cloud automation, software delivery and infrastructure engineering.</a:t>
            </a:r>
          </a:p>
          <a:p>
            <a:pPr defTabSz="731520">
              <a:defRPr/>
            </a:pPr>
            <a:endParaRPr lang="en-US" sz="2000" b="1" dirty="0">
              <a:solidFill>
                <a:srgbClr val="FFFFFF"/>
              </a:solidFill>
            </a:endParaRPr>
          </a:p>
          <a:p>
            <a:pPr defTabSz="731520">
              <a:defRPr/>
            </a:pPr>
            <a:r>
              <a:rPr lang="en-US" sz="2000" dirty="0">
                <a:solidFill>
                  <a:srgbClr val="FFFFFF"/>
                </a:solidFill>
              </a:rPr>
              <a:t>Business managers may be a part of the meeting, but this presentation should not be used for business-only audiences.</a:t>
            </a:r>
          </a:p>
          <a:p>
            <a:pPr defTabSz="731520">
              <a:defRPr/>
            </a:pPr>
            <a:endParaRPr lang="en-US" sz="2000" dirty="0">
              <a:solidFill>
                <a:srgbClr val="FFFFFF"/>
              </a:solidFill>
            </a:endParaRPr>
          </a:p>
          <a:p>
            <a:pPr defTabSz="731520">
              <a:defRPr/>
            </a:pPr>
            <a:r>
              <a:rPr lang="en-US" sz="2000" dirty="0">
                <a:solidFill>
                  <a:srgbClr val="FFFFFF"/>
                </a:solidFill>
              </a:rPr>
              <a:t>The backup slides contain deep dive into how to build custom constructs.</a:t>
            </a:r>
          </a:p>
          <a:p>
            <a:pPr defTabSz="731520">
              <a:defRPr/>
            </a:pPr>
            <a:endParaRPr lang="en-US" sz="2000" dirty="0">
              <a:solidFill>
                <a:srgbClr val="FFFFFF"/>
              </a:solidFill>
            </a:endParaRPr>
          </a:p>
        </p:txBody>
      </p:sp>
    </p:spTree>
    <p:extLst>
      <p:ext uri="{BB962C8B-B14F-4D97-AF65-F5344CB8AC3E}">
        <p14:creationId xmlns:p14="http://schemas.microsoft.com/office/powerpoint/2010/main" val="1741190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ADC66-B5FD-D747-96FE-62C7FB088D4C}"/>
              </a:ext>
            </a:extLst>
          </p:cNvPr>
          <p:cNvSpPr>
            <a:spLocks noGrp="1"/>
          </p:cNvSpPr>
          <p:nvPr>
            <p:ph type="title"/>
          </p:nvPr>
        </p:nvSpPr>
        <p:spPr/>
        <p:txBody>
          <a:bodyPr/>
          <a:lstStyle/>
          <a:p>
            <a:r>
              <a:rPr lang="en-US" dirty="0"/>
              <a:t>Q&amp;A</a:t>
            </a:r>
          </a:p>
        </p:txBody>
      </p:sp>
      <p:sp>
        <p:nvSpPr>
          <p:cNvPr id="3" name="Text Placeholder 2">
            <a:extLst>
              <a:ext uri="{FF2B5EF4-FFF2-40B4-BE49-F238E27FC236}">
                <a16:creationId xmlns:a16="http://schemas.microsoft.com/office/drawing/2014/main" id="{8CFD704F-8BFC-2847-9F9E-08EBD45A313F}"/>
              </a:ext>
            </a:extLst>
          </p:cNvPr>
          <p:cNvSpPr>
            <a:spLocks noGrp="1"/>
          </p:cNvSpPr>
          <p:nvPr>
            <p:ph type="body" sz="quarter" idx="10"/>
          </p:nvPr>
        </p:nvSpPr>
        <p:spPr/>
        <p:txBody>
          <a:bodyPr/>
          <a:lstStyle/>
          <a:p>
            <a:r>
              <a:rPr lang="en-US" i="1" dirty="0"/>
              <a:t>Name</a:t>
            </a:r>
          </a:p>
        </p:txBody>
      </p:sp>
    </p:spTree>
    <p:extLst>
      <p:ext uri="{BB962C8B-B14F-4D97-AF65-F5344CB8AC3E}">
        <p14:creationId xmlns:p14="http://schemas.microsoft.com/office/powerpoint/2010/main" val="27037056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ADC66-B5FD-D747-96FE-62C7FB088D4C}"/>
              </a:ext>
            </a:extLst>
          </p:cNvPr>
          <p:cNvSpPr>
            <a:spLocks noGrp="1"/>
          </p:cNvSpPr>
          <p:nvPr>
            <p:ph type="title"/>
          </p:nvPr>
        </p:nvSpPr>
        <p:spPr/>
        <p:txBody>
          <a:bodyPr/>
          <a:lstStyle/>
          <a:p>
            <a:r>
              <a:rPr lang="en-US" dirty="0"/>
              <a:t>Backup Slides</a:t>
            </a:r>
          </a:p>
        </p:txBody>
      </p:sp>
      <p:sp>
        <p:nvSpPr>
          <p:cNvPr id="5" name="Text Placeholder 4">
            <a:extLst>
              <a:ext uri="{FF2B5EF4-FFF2-40B4-BE49-F238E27FC236}">
                <a16:creationId xmlns:a16="http://schemas.microsoft.com/office/drawing/2014/main" id="{57D80F1D-4AB3-6B4D-9715-D713DB7307F0}"/>
              </a:ext>
            </a:extLst>
          </p:cNvPr>
          <p:cNvSpPr>
            <a:spLocks noGrp="1"/>
          </p:cNvSpPr>
          <p:nvPr>
            <p:ph type="body" sz="quarter" idx="10"/>
          </p:nvPr>
        </p:nvSpPr>
        <p:spPr/>
        <p:txBody>
          <a:bodyPr/>
          <a:lstStyle/>
          <a:p>
            <a:endParaRPr lang="en-DE"/>
          </a:p>
        </p:txBody>
      </p:sp>
    </p:spTree>
    <p:extLst>
      <p:ext uri="{BB962C8B-B14F-4D97-AF65-F5344CB8AC3E}">
        <p14:creationId xmlns:p14="http://schemas.microsoft.com/office/powerpoint/2010/main" val="39610872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3CA4A-E87A-434D-9BEF-102EAE91BA6D}"/>
              </a:ext>
            </a:extLst>
          </p:cNvPr>
          <p:cNvSpPr>
            <a:spLocks noGrp="1"/>
          </p:cNvSpPr>
          <p:nvPr>
            <p:ph type="title"/>
          </p:nvPr>
        </p:nvSpPr>
        <p:spPr/>
        <p:txBody>
          <a:bodyPr/>
          <a:lstStyle/>
          <a:p>
            <a:r>
              <a:rPr lang="en-US" dirty="0"/>
              <a:t>Build Custom L3 Constructs</a:t>
            </a:r>
          </a:p>
        </p:txBody>
      </p:sp>
    </p:spTree>
    <p:extLst>
      <p:ext uri="{BB962C8B-B14F-4D97-AF65-F5344CB8AC3E}">
        <p14:creationId xmlns:p14="http://schemas.microsoft.com/office/powerpoint/2010/main" val="36432687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D85DD-1277-0242-BC9C-41A7CFB9FF15}"/>
              </a:ext>
            </a:extLst>
          </p:cNvPr>
          <p:cNvSpPr>
            <a:spLocks noGrp="1"/>
          </p:cNvSpPr>
          <p:nvPr>
            <p:ph type="title"/>
          </p:nvPr>
        </p:nvSpPr>
        <p:spPr/>
        <p:txBody>
          <a:bodyPr/>
          <a:lstStyle/>
          <a:p>
            <a:r>
              <a:rPr lang="en-DE" dirty="0"/>
              <a:t>Use Cases</a:t>
            </a:r>
          </a:p>
        </p:txBody>
      </p:sp>
      <p:sp>
        <p:nvSpPr>
          <p:cNvPr id="3" name="Content Placeholder 2">
            <a:extLst>
              <a:ext uri="{FF2B5EF4-FFF2-40B4-BE49-F238E27FC236}">
                <a16:creationId xmlns:a16="http://schemas.microsoft.com/office/drawing/2014/main" id="{C4C349B9-9C49-AE4B-9823-DA42A6B19DE5}"/>
              </a:ext>
            </a:extLst>
          </p:cNvPr>
          <p:cNvSpPr>
            <a:spLocks noGrp="1"/>
          </p:cNvSpPr>
          <p:nvPr>
            <p:ph sz="half" idx="1"/>
          </p:nvPr>
        </p:nvSpPr>
        <p:spPr/>
        <p:txBody>
          <a:bodyPr>
            <a:normAutofit/>
          </a:bodyPr>
          <a:lstStyle/>
          <a:p>
            <a:pPr marL="457200" indent="-457200">
              <a:buFont typeface="Arial" panose="020B0604020202020204" pitchFamily="34" charset="0"/>
              <a:buChar char="•"/>
            </a:pPr>
            <a:r>
              <a:rPr lang="en-GB" b="1" dirty="0">
                <a:solidFill>
                  <a:srgbClr val="FFC000"/>
                </a:solidFill>
              </a:rPr>
              <a:t>Custom defaults</a:t>
            </a:r>
          </a:p>
          <a:p>
            <a:pPr marL="1645920" lvl="1">
              <a:buFont typeface="Arial" panose="020B0604020202020204" pitchFamily="34" charset="0"/>
              <a:buChar char="•"/>
            </a:pPr>
            <a:r>
              <a:rPr lang="en-GB" dirty="0"/>
              <a:t>S3 Bucket: kms encrypted, bucket policy</a:t>
            </a:r>
          </a:p>
          <a:p>
            <a:pPr marL="1645920" lvl="1">
              <a:buFont typeface="Arial" panose="020B0604020202020204" pitchFamily="34" charset="0"/>
              <a:buChar char="•"/>
            </a:pPr>
            <a:r>
              <a:rPr lang="en-GB" dirty="0"/>
              <a:t>VPC: custom subnet, IP ranges, service endpoints, firewall rules</a:t>
            </a:r>
          </a:p>
          <a:p>
            <a:pPr marL="1645920" lvl="1">
              <a:buFont typeface="Arial" panose="020B0604020202020204" pitchFamily="34" charset="0"/>
              <a:buChar char="•"/>
            </a:pPr>
            <a:r>
              <a:rPr lang="en-GB" dirty="0"/>
              <a:t>Lambda: prebuild layers</a:t>
            </a:r>
          </a:p>
          <a:p>
            <a:pPr marL="457200" indent="-457200">
              <a:lnSpc>
                <a:spcPct val="150000"/>
              </a:lnSpc>
              <a:buFont typeface="Arial" panose="020B0604020202020204" pitchFamily="34" charset="0"/>
              <a:buChar char="•"/>
            </a:pPr>
            <a:r>
              <a:rPr lang="en-GB" b="1" dirty="0">
                <a:solidFill>
                  <a:srgbClr val="FFC000"/>
                </a:solidFill>
              </a:rPr>
              <a:t>Service Composition</a:t>
            </a:r>
          </a:p>
          <a:p>
            <a:pPr marL="1645920" lvl="1">
              <a:buFont typeface="Arial" panose="020B0604020202020204" pitchFamily="34" charset="0"/>
              <a:buChar char="•"/>
            </a:pPr>
            <a:r>
              <a:rPr lang="en-GB" dirty="0"/>
              <a:t>SQS Monitored: two queues, one dead letter, with sns notification</a:t>
            </a:r>
          </a:p>
          <a:p>
            <a:pPr marL="1645920" lvl="1">
              <a:buFont typeface="Arial" panose="020B0604020202020204" pitchFamily="34" charset="0"/>
              <a:buChar char="•"/>
            </a:pPr>
            <a:r>
              <a:rPr lang="en-GB" dirty="0"/>
              <a:t>ECS Cluster: custom cluster setup</a:t>
            </a:r>
          </a:p>
          <a:p>
            <a:pPr marL="1645920" lvl="1">
              <a:buFont typeface="Arial" panose="020B0604020202020204" pitchFamily="34" charset="0"/>
              <a:buChar char="•"/>
            </a:pPr>
            <a:r>
              <a:rPr lang="en-GB" dirty="0"/>
              <a:t>S3-Lambda-S3: event driven data processing </a:t>
            </a:r>
          </a:p>
          <a:p>
            <a:pPr marL="1645920" lvl="1">
              <a:buFont typeface="Arial" panose="020B0604020202020204" pitchFamily="34" charset="0"/>
              <a:buChar char="•"/>
            </a:pPr>
            <a:r>
              <a:rPr lang="en-GB" dirty="0"/>
              <a:t>CI/CD Pipeline template</a:t>
            </a:r>
            <a:endParaRPr lang="en-DE" dirty="0"/>
          </a:p>
        </p:txBody>
      </p:sp>
    </p:spTree>
    <p:extLst>
      <p:ext uri="{BB962C8B-B14F-4D97-AF65-F5344CB8AC3E}">
        <p14:creationId xmlns:p14="http://schemas.microsoft.com/office/powerpoint/2010/main" val="56748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405C0-57E6-1846-BD7F-ED0FB7FCAF7C}"/>
              </a:ext>
            </a:extLst>
          </p:cNvPr>
          <p:cNvSpPr>
            <a:spLocks noGrp="1"/>
          </p:cNvSpPr>
          <p:nvPr>
            <p:ph type="title"/>
          </p:nvPr>
        </p:nvSpPr>
        <p:spPr/>
        <p:txBody>
          <a:bodyPr/>
          <a:lstStyle/>
          <a:p>
            <a:r>
              <a:rPr lang="en-DE" dirty="0"/>
              <a:t>Development flow</a:t>
            </a:r>
          </a:p>
        </p:txBody>
      </p:sp>
      <p:grpSp>
        <p:nvGrpSpPr>
          <p:cNvPr id="3" name="Group 2">
            <a:extLst>
              <a:ext uri="{FF2B5EF4-FFF2-40B4-BE49-F238E27FC236}">
                <a16:creationId xmlns:a16="http://schemas.microsoft.com/office/drawing/2014/main" id="{49228ADE-C1AF-444E-9FCD-B5259EFE75BC}"/>
              </a:ext>
            </a:extLst>
          </p:cNvPr>
          <p:cNvGrpSpPr/>
          <p:nvPr/>
        </p:nvGrpSpPr>
        <p:grpSpPr>
          <a:xfrm>
            <a:off x="365734" y="3264408"/>
            <a:ext cx="2286000" cy="2286000"/>
            <a:chOff x="488303" y="2807042"/>
            <a:chExt cx="2286000" cy="2286000"/>
          </a:xfrm>
        </p:grpSpPr>
        <p:sp>
          <p:nvSpPr>
            <p:cNvPr id="4" name="Rounded Rectangle 3">
              <a:extLst>
                <a:ext uri="{FF2B5EF4-FFF2-40B4-BE49-F238E27FC236}">
                  <a16:creationId xmlns:a16="http://schemas.microsoft.com/office/drawing/2014/main" id="{5888818C-623C-2248-8A42-0888C2920466}"/>
                </a:ext>
              </a:extLst>
            </p:cNvPr>
            <p:cNvSpPr/>
            <p:nvPr/>
          </p:nvSpPr>
          <p:spPr>
            <a:xfrm>
              <a:off x="488303" y="2807042"/>
              <a:ext cx="2286000" cy="2286000"/>
            </a:xfrm>
            <a:prstGeom prst="roundRect">
              <a:avLst>
                <a:gd name="adj" fmla="val 3414"/>
              </a:avLst>
            </a:prstGeom>
            <a:solidFill>
              <a:schemeClr val="accent3">
                <a:lumMod val="50000"/>
              </a:schemeClr>
            </a:solidFill>
            <a:ln>
              <a:solidFill>
                <a:schemeClr val="bg2">
                  <a:lumMod val="75000"/>
                  <a:lumOff val="2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dirty="0"/>
            </a:p>
          </p:txBody>
        </p:sp>
        <p:grpSp>
          <p:nvGrpSpPr>
            <p:cNvPr id="5" name="Group 4">
              <a:extLst>
                <a:ext uri="{FF2B5EF4-FFF2-40B4-BE49-F238E27FC236}">
                  <a16:creationId xmlns:a16="http://schemas.microsoft.com/office/drawing/2014/main" id="{2D6CA0DE-FBA3-E740-9798-8B1145ADB9E1}"/>
                </a:ext>
              </a:extLst>
            </p:cNvPr>
            <p:cNvGrpSpPr/>
            <p:nvPr/>
          </p:nvGrpSpPr>
          <p:grpSpPr>
            <a:xfrm>
              <a:off x="973161" y="3041889"/>
              <a:ext cx="1296000" cy="1744138"/>
              <a:chOff x="983303" y="2978073"/>
              <a:chExt cx="1296000" cy="1744138"/>
            </a:xfrm>
          </p:grpSpPr>
          <p:pic>
            <p:nvPicPr>
              <p:cNvPr id="6" name="Graphic 5">
                <a:extLst>
                  <a:ext uri="{FF2B5EF4-FFF2-40B4-BE49-F238E27FC236}">
                    <a16:creationId xmlns:a16="http://schemas.microsoft.com/office/drawing/2014/main" id="{50AF60D7-E436-F743-9AC7-D63E7EEFA2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3303" y="2978073"/>
                <a:ext cx="1296000" cy="1296000"/>
              </a:xfrm>
              <a:prstGeom prst="rect">
                <a:avLst/>
              </a:prstGeom>
            </p:spPr>
          </p:pic>
          <p:sp>
            <p:nvSpPr>
              <p:cNvPr id="7" name="TextBox 6">
                <a:extLst>
                  <a:ext uri="{FF2B5EF4-FFF2-40B4-BE49-F238E27FC236}">
                    <a16:creationId xmlns:a16="http://schemas.microsoft.com/office/drawing/2014/main" id="{4E5F3492-07F5-6E4B-9BB1-9DD22B3BD06A}"/>
                  </a:ext>
                </a:extLst>
              </p:cNvPr>
              <p:cNvSpPr txBox="1"/>
              <p:nvPr/>
            </p:nvSpPr>
            <p:spPr>
              <a:xfrm>
                <a:off x="1020398" y="4198991"/>
                <a:ext cx="1221809" cy="523220"/>
              </a:xfrm>
              <a:prstGeom prst="rect">
                <a:avLst/>
              </a:prstGeom>
              <a:noFill/>
            </p:spPr>
            <p:txBody>
              <a:bodyPr wrap="none" rtlCol="0">
                <a:spAutoFit/>
              </a:bodyPr>
              <a:lstStyle/>
              <a:p>
                <a:pPr algn="ctr"/>
                <a:r>
                  <a:rPr lang="en-DE" sz="1600" dirty="0">
                    <a:latin typeface="Amazon Ember" panose="020B0603020204020204" pitchFamily="34" charset="0"/>
                    <a:ea typeface="Amazon Ember" panose="020B0603020204020204" pitchFamily="34" charset="0"/>
                    <a:cs typeface="Amazon Ember" panose="020B0603020204020204" pitchFamily="34" charset="0"/>
                  </a:rPr>
                  <a:t>Write Code</a:t>
                </a:r>
              </a:p>
              <a:p>
                <a:pPr algn="ctr"/>
                <a:r>
                  <a:rPr lang="en-DE" sz="1200" i="1" dirty="0">
                    <a:latin typeface="Amazon Ember" panose="020B0603020204020204" pitchFamily="34" charset="0"/>
                    <a:ea typeface="Amazon Ember" panose="020B0603020204020204" pitchFamily="34" charset="0"/>
                    <a:cs typeface="Amazon Ember" panose="020B0603020204020204" pitchFamily="34" charset="0"/>
                  </a:rPr>
                  <a:t>Source Code</a:t>
                </a:r>
              </a:p>
            </p:txBody>
          </p:sp>
        </p:grpSp>
      </p:grpSp>
      <p:grpSp>
        <p:nvGrpSpPr>
          <p:cNvPr id="33" name="Group 32">
            <a:extLst>
              <a:ext uri="{FF2B5EF4-FFF2-40B4-BE49-F238E27FC236}">
                <a16:creationId xmlns:a16="http://schemas.microsoft.com/office/drawing/2014/main" id="{7A7EB682-C375-0743-9BDD-A56DEDD8339C}"/>
              </a:ext>
            </a:extLst>
          </p:cNvPr>
          <p:cNvGrpSpPr/>
          <p:nvPr/>
        </p:nvGrpSpPr>
        <p:grpSpPr>
          <a:xfrm>
            <a:off x="3300971" y="3264408"/>
            <a:ext cx="2286000" cy="2286000"/>
            <a:chOff x="2937358" y="3227168"/>
            <a:chExt cx="2286000" cy="2286000"/>
          </a:xfrm>
        </p:grpSpPr>
        <p:sp>
          <p:nvSpPr>
            <p:cNvPr id="13" name="Rounded Rectangle 12">
              <a:extLst>
                <a:ext uri="{FF2B5EF4-FFF2-40B4-BE49-F238E27FC236}">
                  <a16:creationId xmlns:a16="http://schemas.microsoft.com/office/drawing/2014/main" id="{1586FFEE-4C4B-154E-B6ED-3374292F9160}"/>
                </a:ext>
              </a:extLst>
            </p:cNvPr>
            <p:cNvSpPr/>
            <p:nvPr/>
          </p:nvSpPr>
          <p:spPr>
            <a:xfrm>
              <a:off x="2937358" y="3227168"/>
              <a:ext cx="2286000" cy="2286000"/>
            </a:xfrm>
            <a:prstGeom prst="roundRect">
              <a:avLst>
                <a:gd name="adj" fmla="val 3414"/>
              </a:avLst>
            </a:prstGeom>
            <a:solidFill>
              <a:schemeClr val="accent3">
                <a:lumMod val="50000"/>
              </a:schemeClr>
            </a:solidFill>
            <a:ln>
              <a:solidFill>
                <a:schemeClr val="bg2">
                  <a:lumMod val="75000"/>
                  <a:lumOff val="2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dirty="0"/>
            </a:p>
          </p:txBody>
        </p:sp>
        <p:sp>
          <p:nvSpPr>
            <p:cNvPr id="16" name="TextBox 15">
              <a:extLst>
                <a:ext uri="{FF2B5EF4-FFF2-40B4-BE49-F238E27FC236}">
                  <a16:creationId xmlns:a16="http://schemas.microsoft.com/office/drawing/2014/main" id="{2BC62EDF-3713-214C-8785-C72B8ECABBA8}"/>
                </a:ext>
              </a:extLst>
            </p:cNvPr>
            <p:cNvSpPr txBox="1"/>
            <p:nvPr/>
          </p:nvSpPr>
          <p:spPr>
            <a:xfrm>
              <a:off x="3350307" y="4682933"/>
              <a:ext cx="1439818" cy="523220"/>
            </a:xfrm>
            <a:prstGeom prst="rect">
              <a:avLst/>
            </a:prstGeom>
            <a:noFill/>
          </p:spPr>
          <p:txBody>
            <a:bodyPr wrap="none" rtlCol="0">
              <a:spAutoFit/>
            </a:bodyPr>
            <a:lstStyle/>
            <a:p>
              <a:pPr algn="ctr"/>
              <a:r>
                <a:rPr lang="en-DE" sz="1600" dirty="0">
                  <a:latin typeface="Amazon Ember" panose="020B0603020204020204" pitchFamily="34" charset="0"/>
                  <a:ea typeface="Amazon Ember" panose="020B0603020204020204" pitchFamily="34" charset="0"/>
                  <a:cs typeface="Amazon Ember" panose="020B0603020204020204" pitchFamily="34" charset="0"/>
                </a:rPr>
                <a:t>Configure Jsii</a:t>
              </a:r>
            </a:p>
            <a:p>
              <a:pPr algn="ctr"/>
              <a:r>
                <a:rPr lang="en-DE" sz="1200" i="1" dirty="0">
                  <a:latin typeface="Amazon Ember" panose="020B0603020204020204" pitchFamily="34" charset="0"/>
                  <a:ea typeface="Amazon Ember" panose="020B0603020204020204" pitchFamily="34" charset="0"/>
                  <a:cs typeface="Amazon Ember" panose="020B0603020204020204" pitchFamily="34" charset="0"/>
                </a:rPr>
                <a:t>package.json</a:t>
              </a:r>
            </a:p>
          </p:txBody>
        </p:sp>
        <p:pic>
          <p:nvPicPr>
            <p:cNvPr id="32" name="Picture 31">
              <a:extLst>
                <a:ext uri="{FF2B5EF4-FFF2-40B4-BE49-F238E27FC236}">
                  <a16:creationId xmlns:a16="http://schemas.microsoft.com/office/drawing/2014/main" id="{D9DC5D42-D637-3F4C-9C1D-A6581570C422}"/>
                </a:ext>
              </a:extLst>
            </p:cNvPr>
            <p:cNvPicPr>
              <a:picLocks noChangeAspect="1"/>
            </p:cNvPicPr>
            <p:nvPr/>
          </p:nvPicPr>
          <p:blipFill>
            <a:blip r:embed="rId5"/>
            <a:stretch>
              <a:fillRect/>
            </a:stretch>
          </p:blipFill>
          <p:spPr>
            <a:xfrm>
              <a:off x="3546368" y="3797292"/>
              <a:ext cx="1067980" cy="717550"/>
            </a:xfrm>
            <a:prstGeom prst="rect">
              <a:avLst/>
            </a:prstGeom>
          </p:spPr>
        </p:pic>
      </p:grpSp>
      <p:grpSp>
        <p:nvGrpSpPr>
          <p:cNvPr id="39" name="Group 38">
            <a:extLst>
              <a:ext uri="{FF2B5EF4-FFF2-40B4-BE49-F238E27FC236}">
                <a16:creationId xmlns:a16="http://schemas.microsoft.com/office/drawing/2014/main" id="{A3D355ED-CD6A-4E4C-8EF9-3FF4855D233D}"/>
              </a:ext>
            </a:extLst>
          </p:cNvPr>
          <p:cNvGrpSpPr/>
          <p:nvPr/>
        </p:nvGrpSpPr>
        <p:grpSpPr>
          <a:xfrm>
            <a:off x="6236208" y="3264408"/>
            <a:ext cx="2286000" cy="2286000"/>
            <a:chOff x="5977130" y="3227168"/>
            <a:chExt cx="2286000" cy="2286000"/>
          </a:xfrm>
        </p:grpSpPr>
        <p:sp>
          <p:nvSpPr>
            <p:cNvPr id="18" name="Rounded Rectangle 17">
              <a:extLst>
                <a:ext uri="{FF2B5EF4-FFF2-40B4-BE49-F238E27FC236}">
                  <a16:creationId xmlns:a16="http://schemas.microsoft.com/office/drawing/2014/main" id="{127F3C3F-08DC-194F-B4FD-4BEA32E993F3}"/>
                </a:ext>
              </a:extLst>
            </p:cNvPr>
            <p:cNvSpPr/>
            <p:nvPr/>
          </p:nvSpPr>
          <p:spPr>
            <a:xfrm>
              <a:off x="5977130" y="3227168"/>
              <a:ext cx="2286000" cy="2286000"/>
            </a:xfrm>
            <a:prstGeom prst="roundRect">
              <a:avLst>
                <a:gd name="adj" fmla="val 3414"/>
              </a:avLst>
            </a:prstGeom>
            <a:solidFill>
              <a:schemeClr val="accent3">
                <a:lumMod val="50000"/>
              </a:schemeClr>
            </a:solidFill>
            <a:ln>
              <a:solidFill>
                <a:schemeClr val="bg2">
                  <a:lumMod val="75000"/>
                  <a:lumOff val="2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dirty="0"/>
            </a:p>
          </p:txBody>
        </p:sp>
        <p:sp>
          <p:nvSpPr>
            <p:cNvPr id="21" name="TextBox 20">
              <a:extLst>
                <a:ext uri="{FF2B5EF4-FFF2-40B4-BE49-F238E27FC236}">
                  <a16:creationId xmlns:a16="http://schemas.microsoft.com/office/drawing/2014/main" id="{A0722910-536D-7145-9588-57CD542ACE2F}"/>
                </a:ext>
              </a:extLst>
            </p:cNvPr>
            <p:cNvSpPr txBox="1"/>
            <p:nvPr/>
          </p:nvSpPr>
          <p:spPr>
            <a:xfrm>
              <a:off x="6326762" y="4682933"/>
              <a:ext cx="1566454" cy="523220"/>
            </a:xfrm>
            <a:prstGeom prst="rect">
              <a:avLst/>
            </a:prstGeom>
            <a:noFill/>
          </p:spPr>
          <p:txBody>
            <a:bodyPr wrap="none" rtlCol="0">
              <a:spAutoFit/>
            </a:bodyPr>
            <a:lstStyle/>
            <a:p>
              <a:pPr algn="ctr"/>
              <a:r>
                <a:rPr lang="en-DE" sz="1600" dirty="0">
                  <a:latin typeface="Amazon Ember" panose="020B0603020204020204" pitchFamily="34" charset="0"/>
                  <a:ea typeface="Amazon Ember" panose="020B0603020204020204" pitchFamily="34" charset="0"/>
                  <a:cs typeface="Amazon Ember" panose="020B0603020204020204" pitchFamily="34" charset="0"/>
                </a:rPr>
                <a:t>Generate Code</a:t>
              </a:r>
            </a:p>
            <a:p>
              <a:pPr algn="ctr"/>
              <a:r>
                <a:rPr lang="en-GB" sz="1200" i="1" dirty="0">
                  <a:latin typeface="Amazon Ember" panose="020B0603020204020204" pitchFamily="34" charset="0"/>
                  <a:ea typeface="Amazon Ember" panose="020B0603020204020204" pitchFamily="34" charset="0"/>
                  <a:cs typeface="Amazon Ember" panose="020B0603020204020204" pitchFamily="34" charset="0"/>
                </a:rPr>
                <a:t>B</a:t>
              </a:r>
              <a:r>
                <a:rPr lang="en-DE" sz="1200" i="1" dirty="0">
                  <a:latin typeface="Amazon Ember" panose="020B0603020204020204" pitchFamily="34" charset="0"/>
                  <a:ea typeface="Amazon Ember" panose="020B0603020204020204" pitchFamily="34" charset="0"/>
                  <a:cs typeface="Amazon Ember" panose="020B0603020204020204" pitchFamily="34" charset="0"/>
                </a:rPr>
                <a:t>inary packages</a:t>
              </a:r>
            </a:p>
          </p:txBody>
        </p:sp>
        <p:pic>
          <p:nvPicPr>
            <p:cNvPr id="35" name="Graphic 34">
              <a:extLst>
                <a:ext uri="{FF2B5EF4-FFF2-40B4-BE49-F238E27FC236}">
                  <a16:creationId xmlns:a16="http://schemas.microsoft.com/office/drawing/2014/main" id="{02FCFAFC-DEF7-9744-B188-B820A9EED3B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81270" y="3431406"/>
              <a:ext cx="1449322" cy="1449322"/>
            </a:xfrm>
            <a:prstGeom prst="rect">
              <a:avLst/>
            </a:prstGeom>
          </p:spPr>
        </p:pic>
      </p:grpSp>
      <p:grpSp>
        <p:nvGrpSpPr>
          <p:cNvPr id="45" name="Group 44">
            <a:extLst>
              <a:ext uri="{FF2B5EF4-FFF2-40B4-BE49-F238E27FC236}">
                <a16:creationId xmlns:a16="http://schemas.microsoft.com/office/drawing/2014/main" id="{4C06DA83-0611-2A41-8DAE-CCDF59DB35AB}"/>
              </a:ext>
            </a:extLst>
          </p:cNvPr>
          <p:cNvGrpSpPr/>
          <p:nvPr/>
        </p:nvGrpSpPr>
        <p:grpSpPr>
          <a:xfrm>
            <a:off x="12106682" y="3264408"/>
            <a:ext cx="2286000" cy="2286000"/>
            <a:chOff x="11711334" y="3273220"/>
            <a:chExt cx="2286000" cy="2286000"/>
          </a:xfrm>
        </p:grpSpPr>
        <p:sp>
          <p:nvSpPr>
            <p:cNvPr id="28" name="Rounded Rectangle 27">
              <a:extLst>
                <a:ext uri="{FF2B5EF4-FFF2-40B4-BE49-F238E27FC236}">
                  <a16:creationId xmlns:a16="http://schemas.microsoft.com/office/drawing/2014/main" id="{E66F42DA-616E-744D-BDD8-25D48BE1F22C}"/>
                </a:ext>
              </a:extLst>
            </p:cNvPr>
            <p:cNvSpPr/>
            <p:nvPr/>
          </p:nvSpPr>
          <p:spPr>
            <a:xfrm>
              <a:off x="11711334" y="3273220"/>
              <a:ext cx="2286000" cy="2286000"/>
            </a:xfrm>
            <a:prstGeom prst="roundRect">
              <a:avLst>
                <a:gd name="adj" fmla="val 3414"/>
              </a:avLst>
            </a:prstGeom>
            <a:solidFill>
              <a:schemeClr val="accent3">
                <a:lumMod val="50000"/>
              </a:schemeClr>
            </a:solidFill>
            <a:ln>
              <a:solidFill>
                <a:schemeClr val="bg2">
                  <a:lumMod val="75000"/>
                  <a:lumOff val="2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dirty="0"/>
            </a:p>
          </p:txBody>
        </p:sp>
        <p:sp>
          <p:nvSpPr>
            <p:cNvPr id="31" name="TextBox 30">
              <a:extLst>
                <a:ext uri="{FF2B5EF4-FFF2-40B4-BE49-F238E27FC236}">
                  <a16:creationId xmlns:a16="http://schemas.microsoft.com/office/drawing/2014/main" id="{6A1451A4-6D73-C54F-B453-F12E1B54A1C7}"/>
                </a:ext>
              </a:extLst>
            </p:cNvPr>
            <p:cNvSpPr txBox="1"/>
            <p:nvPr/>
          </p:nvSpPr>
          <p:spPr>
            <a:xfrm>
              <a:off x="12015282" y="4728985"/>
              <a:ext cx="1657826" cy="523220"/>
            </a:xfrm>
            <a:prstGeom prst="rect">
              <a:avLst/>
            </a:prstGeom>
            <a:noFill/>
          </p:spPr>
          <p:txBody>
            <a:bodyPr wrap="none" rtlCol="0">
              <a:spAutoFit/>
            </a:bodyPr>
            <a:lstStyle/>
            <a:p>
              <a:pPr algn="ctr"/>
              <a:r>
                <a:rPr lang="en-DE" sz="1600" dirty="0">
                  <a:latin typeface="Amazon Ember" panose="020B0603020204020204" pitchFamily="34" charset="0"/>
                  <a:ea typeface="Amazon Ember" panose="020B0603020204020204" pitchFamily="34" charset="0"/>
                  <a:cs typeface="Amazon Ember" panose="020B0603020204020204" pitchFamily="34" charset="0"/>
                </a:rPr>
                <a:t>Use Package</a:t>
              </a:r>
            </a:p>
            <a:p>
              <a:pPr algn="ctr"/>
              <a:r>
                <a:rPr lang="en-DE" sz="1200" i="1" dirty="0">
                  <a:latin typeface="Amazon Ember" panose="020B0603020204020204" pitchFamily="34" charset="0"/>
                  <a:ea typeface="Amazon Ember" panose="020B0603020204020204" pitchFamily="34" charset="0"/>
                  <a:cs typeface="Amazon Ember" panose="020B0603020204020204" pitchFamily="34" charset="0"/>
                </a:rPr>
                <a:t>Declare Dependencies</a:t>
              </a:r>
            </a:p>
          </p:txBody>
        </p:sp>
        <p:pic>
          <p:nvPicPr>
            <p:cNvPr id="44" name="Graphic 43">
              <a:extLst>
                <a:ext uri="{FF2B5EF4-FFF2-40B4-BE49-F238E27FC236}">
                  <a16:creationId xmlns:a16="http://schemas.microsoft.com/office/drawing/2014/main" id="{0E34048B-D9C3-3F47-AE20-0744C42E727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144922" y="3472851"/>
              <a:ext cx="1418823" cy="1418823"/>
            </a:xfrm>
            <a:prstGeom prst="rect">
              <a:avLst/>
            </a:prstGeom>
          </p:spPr>
        </p:pic>
      </p:grpSp>
      <p:grpSp>
        <p:nvGrpSpPr>
          <p:cNvPr id="100" name="Group 99">
            <a:extLst>
              <a:ext uri="{FF2B5EF4-FFF2-40B4-BE49-F238E27FC236}">
                <a16:creationId xmlns:a16="http://schemas.microsoft.com/office/drawing/2014/main" id="{96E2FD7E-EC7F-0E4D-8A49-9EB200925CD4}"/>
              </a:ext>
            </a:extLst>
          </p:cNvPr>
          <p:cNvGrpSpPr/>
          <p:nvPr/>
        </p:nvGrpSpPr>
        <p:grpSpPr>
          <a:xfrm>
            <a:off x="2278802" y="4008755"/>
            <a:ext cx="1318984" cy="327139"/>
            <a:chOff x="2278802" y="4008755"/>
            <a:chExt cx="1318984" cy="327139"/>
          </a:xfrm>
        </p:grpSpPr>
        <p:cxnSp>
          <p:nvCxnSpPr>
            <p:cNvPr id="46" name="Straight Arrow Connector 45">
              <a:extLst>
                <a:ext uri="{FF2B5EF4-FFF2-40B4-BE49-F238E27FC236}">
                  <a16:creationId xmlns:a16="http://schemas.microsoft.com/office/drawing/2014/main" id="{06B0DD45-E079-8D4D-BEA4-40DF22AEA505}"/>
                </a:ext>
              </a:extLst>
            </p:cNvPr>
            <p:cNvCxnSpPr>
              <a:cxnSpLocks/>
            </p:cNvCxnSpPr>
            <p:nvPr/>
          </p:nvCxnSpPr>
          <p:spPr>
            <a:xfrm>
              <a:off x="2278802" y="4335894"/>
              <a:ext cx="1318984" cy="0"/>
            </a:xfrm>
            <a:prstGeom prst="straightConnector1">
              <a:avLst/>
            </a:prstGeom>
            <a:ln>
              <a:solidFill>
                <a:schemeClr val="tx2"/>
              </a:solidFill>
              <a:prstDash val="sysDot"/>
              <a:headEnd type="none" w="med" len="med"/>
              <a:tailEnd type="arrow" w="med" len="med"/>
            </a:ln>
          </p:spPr>
          <p:style>
            <a:lnRef idx="2">
              <a:schemeClr val="accent5"/>
            </a:lnRef>
            <a:fillRef idx="0">
              <a:schemeClr val="accent5"/>
            </a:fillRef>
            <a:effectRef idx="1">
              <a:schemeClr val="accent5"/>
            </a:effectRef>
            <a:fontRef idx="minor">
              <a:schemeClr val="tx1"/>
            </a:fontRef>
          </p:style>
        </p:cxnSp>
        <p:sp>
          <p:nvSpPr>
            <p:cNvPr id="47" name="TextBox 46">
              <a:extLst>
                <a:ext uri="{FF2B5EF4-FFF2-40B4-BE49-F238E27FC236}">
                  <a16:creationId xmlns:a16="http://schemas.microsoft.com/office/drawing/2014/main" id="{F3285466-D71E-554F-BCB1-3FEA4E9DB280}"/>
                </a:ext>
              </a:extLst>
            </p:cNvPr>
            <p:cNvSpPr txBox="1"/>
            <p:nvPr/>
          </p:nvSpPr>
          <p:spPr>
            <a:xfrm>
              <a:off x="2676024" y="4008755"/>
              <a:ext cx="449162" cy="276999"/>
            </a:xfrm>
            <a:prstGeom prst="rect">
              <a:avLst/>
            </a:prstGeom>
            <a:noFill/>
          </p:spPr>
          <p:txBody>
            <a:bodyPr wrap="none" rtlCol="0">
              <a:spAutoFit/>
            </a:bodyPr>
            <a:lstStyle/>
            <a:p>
              <a:pPr algn="l"/>
              <a:r>
                <a:rPr lang="en-GB" sz="1200" dirty="0">
                  <a:latin typeface="Amazon Ember" panose="020B0603020204020204" pitchFamily="34" charset="0"/>
                  <a:ea typeface="Amazon Ember" panose="020B0603020204020204" pitchFamily="34" charset="0"/>
                  <a:cs typeface="Amazon Ember" panose="020B0603020204020204" pitchFamily="34" charset="0"/>
                </a:rPr>
                <a:t>add</a:t>
              </a:r>
              <a:endParaRPr lang="en-DE" sz="12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01" name="Group 100">
            <a:extLst>
              <a:ext uri="{FF2B5EF4-FFF2-40B4-BE49-F238E27FC236}">
                <a16:creationId xmlns:a16="http://schemas.microsoft.com/office/drawing/2014/main" id="{DE567824-6C3C-5640-A116-C67A4015E4E9}"/>
              </a:ext>
            </a:extLst>
          </p:cNvPr>
          <p:cNvGrpSpPr/>
          <p:nvPr/>
        </p:nvGrpSpPr>
        <p:grpSpPr>
          <a:xfrm>
            <a:off x="5174146" y="4008755"/>
            <a:ext cx="1318984" cy="327139"/>
            <a:chOff x="5174146" y="4008755"/>
            <a:chExt cx="1318984" cy="327139"/>
          </a:xfrm>
        </p:grpSpPr>
        <p:cxnSp>
          <p:nvCxnSpPr>
            <p:cNvPr id="49" name="Straight Arrow Connector 48">
              <a:extLst>
                <a:ext uri="{FF2B5EF4-FFF2-40B4-BE49-F238E27FC236}">
                  <a16:creationId xmlns:a16="http://schemas.microsoft.com/office/drawing/2014/main" id="{AF27E96F-5482-BB45-96B8-53FBC9FE9932}"/>
                </a:ext>
              </a:extLst>
            </p:cNvPr>
            <p:cNvCxnSpPr>
              <a:cxnSpLocks/>
            </p:cNvCxnSpPr>
            <p:nvPr/>
          </p:nvCxnSpPr>
          <p:spPr>
            <a:xfrm>
              <a:off x="5174146" y="4335894"/>
              <a:ext cx="1318984" cy="0"/>
            </a:xfrm>
            <a:prstGeom prst="straightConnector1">
              <a:avLst/>
            </a:prstGeom>
            <a:ln>
              <a:solidFill>
                <a:schemeClr val="tx2"/>
              </a:solidFill>
              <a:prstDash val="sysDot"/>
              <a:headEnd type="none" w="med" len="med"/>
              <a:tailEnd type="arrow" w="med" len="med"/>
            </a:ln>
          </p:spPr>
          <p:style>
            <a:lnRef idx="2">
              <a:schemeClr val="accent5"/>
            </a:lnRef>
            <a:fillRef idx="0">
              <a:schemeClr val="accent5"/>
            </a:fillRef>
            <a:effectRef idx="1">
              <a:schemeClr val="accent5"/>
            </a:effectRef>
            <a:fontRef idx="minor">
              <a:schemeClr val="tx1"/>
            </a:fontRef>
          </p:style>
        </p:cxnSp>
        <p:sp>
          <p:nvSpPr>
            <p:cNvPr id="50" name="TextBox 49">
              <a:extLst>
                <a:ext uri="{FF2B5EF4-FFF2-40B4-BE49-F238E27FC236}">
                  <a16:creationId xmlns:a16="http://schemas.microsoft.com/office/drawing/2014/main" id="{B0C96B91-E1CF-B248-B535-6691584E2B0A}"/>
                </a:ext>
              </a:extLst>
            </p:cNvPr>
            <p:cNvSpPr txBox="1"/>
            <p:nvPr/>
          </p:nvSpPr>
          <p:spPr>
            <a:xfrm>
              <a:off x="5530716" y="4008755"/>
              <a:ext cx="761747" cy="276999"/>
            </a:xfrm>
            <a:prstGeom prst="rect">
              <a:avLst/>
            </a:prstGeom>
            <a:noFill/>
          </p:spPr>
          <p:txBody>
            <a:bodyPr wrap="none" rtlCol="0">
              <a:spAutoFit/>
            </a:bodyPr>
            <a:lstStyle/>
            <a:p>
              <a:pPr algn="l"/>
              <a:r>
                <a:rPr lang="en-GB" sz="1200" dirty="0">
                  <a:latin typeface="Amazon Ember" panose="020B0603020204020204" pitchFamily="34" charset="0"/>
                  <a:ea typeface="Amazon Ember" panose="020B0603020204020204" pitchFamily="34" charset="0"/>
                  <a:cs typeface="Amazon Ember" panose="020B0603020204020204" pitchFamily="34" charset="0"/>
                </a:rPr>
                <a:t>package</a:t>
              </a:r>
              <a:endParaRPr lang="en-DE" sz="12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99" name="Group 98">
            <a:extLst>
              <a:ext uri="{FF2B5EF4-FFF2-40B4-BE49-F238E27FC236}">
                <a16:creationId xmlns:a16="http://schemas.microsoft.com/office/drawing/2014/main" id="{3ECA758F-B4D5-D649-AE8B-C2A223522F90}"/>
              </a:ext>
            </a:extLst>
          </p:cNvPr>
          <p:cNvGrpSpPr/>
          <p:nvPr/>
        </p:nvGrpSpPr>
        <p:grpSpPr>
          <a:xfrm>
            <a:off x="9171445" y="1146295"/>
            <a:ext cx="2286000" cy="6522227"/>
            <a:chOff x="9171445" y="1146295"/>
            <a:chExt cx="2286000" cy="6522227"/>
          </a:xfrm>
        </p:grpSpPr>
        <p:sp>
          <p:nvSpPr>
            <p:cNvPr id="23" name="Rounded Rectangle 22">
              <a:extLst>
                <a:ext uri="{FF2B5EF4-FFF2-40B4-BE49-F238E27FC236}">
                  <a16:creationId xmlns:a16="http://schemas.microsoft.com/office/drawing/2014/main" id="{49A2C26E-68A0-B641-8BC7-FF7DF3CED144}"/>
                </a:ext>
              </a:extLst>
            </p:cNvPr>
            <p:cNvSpPr/>
            <p:nvPr/>
          </p:nvSpPr>
          <p:spPr>
            <a:xfrm>
              <a:off x="9171445" y="1146295"/>
              <a:ext cx="2286000" cy="6522227"/>
            </a:xfrm>
            <a:prstGeom prst="roundRect">
              <a:avLst>
                <a:gd name="adj" fmla="val 3414"/>
              </a:avLst>
            </a:prstGeom>
            <a:solidFill>
              <a:schemeClr val="accent3">
                <a:lumMod val="50000"/>
              </a:schemeClr>
            </a:solidFill>
            <a:ln>
              <a:solidFill>
                <a:schemeClr val="bg2">
                  <a:lumMod val="75000"/>
                  <a:lumOff val="2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dirty="0"/>
            </a:p>
          </p:txBody>
        </p:sp>
        <p:sp>
          <p:nvSpPr>
            <p:cNvPr id="26" name="TextBox 25">
              <a:extLst>
                <a:ext uri="{FF2B5EF4-FFF2-40B4-BE49-F238E27FC236}">
                  <a16:creationId xmlns:a16="http://schemas.microsoft.com/office/drawing/2014/main" id="{E90EBE34-6FA7-E144-A14C-D412BB964E7B}"/>
                </a:ext>
              </a:extLst>
            </p:cNvPr>
            <p:cNvSpPr txBox="1"/>
            <p:nvPr/>
          </p:nvSpPr>
          <p:spPr>
            <a:xfrm>
              <a:off x="9425420" y="4720173"/>
              <a:ext cx="1778051" cy="523220"/>
            </a:xfrm>
            <a:prstGeom prst="rect">
              <a:avLst/>
            </a:prstGeom>
            <a:noFill/>
          </p:spPr>
          <p:txBody>
            <a:bodyPr wrap="none" rtlCol="0">
              <a:spAutoFit/>
            </a:bodyPr>
            <a:lstStyle/>
            <a:p>
              <a:pPr algn="ctr"/>
              <a:r>
                <a:rPr lang="en-DE" sz="1600" dirty="0">
                  <a:latin typeface="Amazon Ember" panose="020B0603020204020204" pitchFamily="34" charset="0"/>
                  <a:ea typeface="Amazon Ember" panose="020B0603020204020204" pitchFamily="34" charset="0"/>
                  <a:cs typeface="Amazon Ember" panose="020B0603020204020204" pitchFamily="34" charset="0"/>
                </a:rPr>
                <a:t>Publish Packages</a:t>
              </a:r>
            </a:p>
            <a:p>
              <a:pPr algn="ctr"/>
              <a:r>
                <a:rPr lang="en-DE" sz="1200" i="1" dirty="0">
                  <a:latin typeface="Amazon Ember" panose="020B0603020204020204" pitchFamily="34" charset="0"/>
                  <a:ea typeface="Amazon Ember" panose="020B0603020204020204" pitchFamily="34" charset="0"/>
                  <a:cs typeface="Amazon Ember" panose="020B0603020204020204" pitchFamily="34" charset="0"/>
                </a:rPr>
                <a:t>Code Repository</a:t>
              </a:r>
            </a:p>
          </p:txBody>
        </p:sp>
        <p:pic>
          <p:nvPicPr>
            <p:cNvPr id="41" name="Graphic 40">
              <a:extLst>
                <a:ext uri="{FF2B5EF4-FFF2-40B4-BE49-F238E27FC236}">
                  <a16:creationId xmlns:a16="http://schemas.microsoft.com/office/drawing/2014/main" id="{2FA766E4-CEC6-284C-A5BD-721780956A3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563875" y="3396685"/>
              <a:ext cx="1501140" cy="1501140"/>
            </a:xfrm>
            <a:prstGeom prst="rect">
              <a:avLst/>
            </a:prstGeom>
          </p:spPr>
        </p:pic>
        <p:pic>
          <p:nvPicPr>
            <p:cNvPr id="58" name="Picture 57">
              <a:extLst>
                <a:ext uri="{FF2B5EF4-FFF2-40B4-BE49-F238E27FC236}">
                  <a16:creationId xmlns:a16="http://schemas.microsoft.com/office/drawing/2014/main" id="{F4A10889-3A72-934F-A4C2-50584FBEAFD9}"/>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9761830" y="1517918"/>
              <a:ext cx="1105231" cy="826713"/>
            </a:xfrm>
            <a:prstGeom prst="rect">
              <a:avLst/>
            </a:prstGeom>
          </p:spPr>
        </p:pic>
        <p:pic>
          <p:nvPicPr>
            <p:cNvPr id="60" name="Picture 59">
              <a:extLst>
                <a:ext uri="{FF2B5EF4-FFF2-40B4-BE49-F238E27FC236}">
                  <a16:creationId xmlns:a16="http://schemas.microsoft.com/office/drawing/2014/main" id="{52DB5B4F-1E80-AC4A-A613-8BA58FB76AD0}"/>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9773558" y="2546125"/>
              <a:ext cx="1081775" cy="649065"/>
            </a:xfrm>
            <a:prstGeom prst="rect">
              <a:avLst/>
            </a:prstGeom>
          </p:spPr>
        </p:pic>
        <p:pic>
          <p:nvPicPr>
            <p:cNvPr id="62" name="Picture 61">
              <a:extLst>
                <a:ext uri="{FF2B5EF4-FFF2-40B4-BE49-F238E27FC236}">
                  <a16:creationId xmlns:a16="http://schemas.microsoft.com/office/drawing/2014/main" id="{04ACB7FF-02B6-1241-A0B5-E68DD70A3736}"/>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9623097" y="5536280"/>
              <a:ext cx="1382696" cy="536946"/>
            </a:xfrm>
            <a:prstGeom prst="rect">
              <a:avLst/>
            </a:prstGeom>
          </p:spPr>
        </p:pic>
        <p:pic>
          <p:nvPicPr>
            <p:cNvPr id="96" name="Picture 95">
              <a:extLst>
                <a:ext uri="{FF2B5EF4-FFF2-40B4-BE49-F238E27FC236}">
                  <a16:creationId xmlns:a16="http://schemas.microsoft.com/office/drawing/2014/main" id="{E187D752-C88B-0948-A4C0-264E0EE33DC6}"/>
                </a:ext>
              </a:extLst>
            </p:cNvPr>
            <p:cNvPicPr>
              <a:picLocks noChangeAspect="1"/>
            </p:cNvPicPr>
            <p:nvPr/>
          </p:nvPicPr>
          <p:blipFill>
            <a:blip r:embed="rId15"/>
            <a:stretch>
              <a:fillRect/>
            </a:stretch>
          </p:blipFill>
          <p:spPr>
            <a:xfrm>
              <a:off x="9503972" y="6711682"/>
              <a:ext cx="1620945" cy="515755"/>
            </a:xfrm>
            <a:prstGeom prst="rect">
              <a:avLst/>
            </a:prstGeom>
          </p:spPr>
        </p:pic>
      </p:grpSp>
      <p:grpSp>
        <p:nvGrpSpPr>
          <p:cNvPr id="102" name="Group 101">
            <a:extLst>
              <a:ext uri="{FF2B5EF4-FFF2-40B4-BE49-F238E27FC236}">
                <a16:creationId xmlns:a16="http://schemas.microsoft.com/office/drawing/2014/main" id="{4E10B59D-D4FE-0548-9F90-49540AFA539C}"/>
              </a:ext>
            </a:extLst>
          </p:cNvPr>
          <p:cNvGrpSpPr/>
          <p:nvPr/>
        </p:nvGrpSpPr>
        <p:grpSpPr>
          <a:xfrm>
            <a:off x="8111102" y="4003292"/>
            <a:ext cx="1578542" cy="320311"/>
            <a:chOff x="8111102" y="4003292"/>
            <a:chExt cx="1578542" cy="320311"/>
          </a:xfrm>
        </p:grpSpPr>
        <p:sp>
          <p:nvSpPr>
            <p:cNvPr id="53" name="TextBox 52">
              <a:extLst>
                <a:ext uri="{FF2B5EF4-FFF2-40B4-BE49-F238E27FC236}">
                  <a16:creationId xmlns:a16="http://schemas.microsoft.com/office/drawing/2014/main" id="{E951F752-4339-F040-8173-DD1C9F1A3670}"/>
                </a:ext>
              </a:extLst>
            </p:cNvPr>
            <p:cNvSpPr txBox="1"/>
            <p:nvPr/>
          </p:nvSpPr>
          <p:spPr>
            <a:xfrm>
              <a:off x="8606561" y="4003292"/>
              <a:ext cx="519694" cy="276999"/>
            </a:xfrm>
            <a:prstGeom prst="rect">
              <a:avLst/>
            </a:prstGeom>
            <a:noFill/>
          </p:spPr>
          <p:txBody>
            <a:bodyPr wrap="none" rtlCol="0">
              <a:spAutoFit/>
            </a:bodyPr>
            <a:lstStyle/>
            <a:p>
              <a:pPr algn="l"/>
              <a:r>
                <a:rPr lang="en-GB" sz="1200" dirty="0">
                  <a:latin typeface="Amazon Ember" panose="020B0603020204020204" pitchFamily="34" charset="0"/>
                  <a:ea typeface="Amazon Ember" panose="020B0603020204020204" pitchFamily="34" charset="0"/>
                  <a:cs typeface="Amazon Ember" panose="020B0603020204020204" pitchFamily="34" charset="0"/>
                </a:rPr>
                <a:t>push</a:t>
              </a:r>
              <a:endParaRPr lang="en-DE" sz="12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51" name="Straight Arrow Connector 50">
              <a:extLst>
                <a:ext uri="{FF2B5EF4-FFF2-40B4-BE49-F238E27FC236}">
                  <a16:creationId xmlns:a16="http://schemas.microsoft.com/office/drawing/2014/main" id="{F39D6BBA-383A-6647-AA91-08173F405C4E}"/>
                </a:ext>
              </a:extLst>
            </p:cNvPr>
            <p:cNvCxnSpPr>
              <a:cxnSpLocks/>
            </p:cNvCxnSpPr>
            <p:nvPr/>
          </p:nvCxnSpPr>
          <p:spPr>
            <a:xfrm>
              <a:off x="8111102" y="4323603"/>
              <a:ext cx="1578542" cy="0"/>
            </a:xfrm>
            <a:prstGeom prst="straightConnector1">
              <a:avLst/>
            </a:prstGeom>
            <a:ln>
              <a:solidFill>
                <a:schemeClr val="tx2"/>
              </a:solidFill>
              <a:prstDash val="sysDot"/>
              <a:headEnd type="none" w="med" len="med"/>
              <a:tailEnd type="arrow" w="med" len="med"/>
            </a:ln>
          </p:spPr>
          <p:style>
            <a:lnRef idx="2">
              <a:schemeClr val="accent5"/>
            </a:lnRef>
            <a:fillRef idx="0">
              <a:schemeClr val="accent5"/>
            </a:fillRef>
            <a:effectRef idx="1">
              <a:schemeClr val="accent5"/>
            </a:effectRef>
            <a:fontRef idx="minor">
              <a:schemeClr val="tx1"/>
            </a:fontRef>
          </p:style>
        </p:cxnSp>
      </p:grpSp>
      <p:grpSp>
        <p:nvGrpSpPr>
          <p:cNvPr id="103" name="Group 102">
            <a:extLst>
              <a:ext uri="{FF2B5EF4-FFF2-40B4-BE49-F238E27FC236}">
                <a16:creationId xmlns:a16="http://schemas.microsoft.com/office/drawing/2014/main" id="{17B48A63-21FB-D94A-9319-E97AD95BD7B5}"/>
              </a:ext>
            </a:extLst>
          </p:cNvPr>
          <p:cNvGrpSpPr/>
          <p:nvPr/>
        </p:nvGrpSpPr>
        <p:grpSpPr>
          <a:xfrm>
            <a:off x="11054875" y="4003291"/>
            <a:ext cx="1322796" cy="332603"/>
            <a:chOff x="11054875" y="4003291"/>
            <a:chExt cx="1322796" cy="332603"/>
          </a:xfrm>
        </p:grpSpPr>
        <p:sp>
          <p:nvSpPr>
            <p:cNvPr id="55" name="TextBox 54">
              <a:extLst>
                <a:ext uri="{FF2B5EF4-FFF2-40B4-BE49-F238E27FC236}">
                  <a16:creationId xmlns:a16="http://schemas.microsoft.com/office/drawing/2014/main" id="{D892C8FA-227E-2B4D-85D9-E3D6F773B892}"/>
                </a:ext>
              </a:extLst>
            </p:cNvPr>
            <p:cNvSpPr txBox="1"/>
            <p:nvPr/>
          </p:nvSpPr>
          <p:spPr>
            <a:xfrm>
              <a:off x="11576276" y="4003291"/>
              <a:ext cx="450764" cy="276999"/>
            </a:xfrm>
            <a:prstGeom prst="rect">
              <a:avLst/>
            </a:prstGeom>
            <a:noFill/>
          </p:spPr>
          <p:txBody>
            <a:bodyPr wrap="none" rtlCol="0">
              <a:spAutoFit/>
            </a:bodyPr>
            <a:lstStyle/>
            <a:p>
              <a:pPr algn="l"/>
              <a:r>
                <a:rPr lang="en-GB" sz="1200" dirty="0">
                  <a:latin typeface="Amazon Ember" panose="020B0603020204020204" pitchFamily="34" charset="0"/>
                  <a:ea typeface="Amazon Ember" panose="020B0603020204020204" pitchFamily="34" charset="0"/>
                  <a:cs typeface="Amazon Ember" panose="020B0603020204020204" pitchFamily="34" charset="0"/>
                </a:rPr>
                <a:t>pull</a:t>
              </a:r>
              <a:endParaRPr lang="en-DE" sz="12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54" name="Straight Arrow Connector 53">
              <a:extLst>
                <a:ext uri="{FF2B5EF4-FFF2-40B4-BE49-F238E27FC236}">
                  <a16:creationId xmlns:a16="http://schemas.microsoft.com/office/drawing/2014/main" id="{17BA0D04-07DF-9F41-8D02-AF4E378E5FBF}"/>
                </a:ext>
              </a:extLst>
            </p:cNvPr>
            <p:cNvCxnSpPr>
              <a:cxnSpLocks/>
            </p:cNvCxnSpPr>
            <p:nvPr/>
          </p:nvCxnSpPr>
          <p:spPr>
            <a:xfrm flipH="1">
              <a:off x="11054875" y="4335894"/>
              <a:ext cx="1322796" cy="0"/>
            </a:xfrm>
            <a:prstGeom prst="straightConnector1">
              <a:avLst/>
            </a:prstGeom>
            <a:ln>
              <a:solidFill>
                <a:schemeClr val="tx2"/>
              </a:solidFill>
              <a:prstDash val="sysDot"/>
              <a:headEnd type="none" w="med" len="med"/>
              <a:tailEnd type="arrow" w="med" len="med"/>
            </a:ln>
          </p:spPr>
          <p:style>
            <a:lnRef idx="2">
              <a:schemeClr val="accent5"/>
            </a:lnRef>
            <a:fillRef idx="0">
              <a:schemeClr val="accent5"/>
            </a:fillRef>
            <a:effectRef idx="1">
              <a:schemeClr val="accent5"/>
            </a:effectRef>
            <a:fontRef idx="minor">
              <a:schemeClr val="tx1"/>
            </a:fontRef>
          </p:style>
        </p:cxnSp>
      </p:grpSp>
    </p:spTree>
    <p:extLst>
      <p:ext uri="{BB962C8B-B14F-4D97-AF65-F5344CB8AC3E}">
        <p14:creationId xmlns:p14="http://schemas.microsoft.com/office/powerpoint/2010/main" val="1695247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20B2F-11D0-9A4F-BE8E-247A22DD095A}"/>
              </a:ext>
            </a:extLst>
          </p:cNvPr>
          <p:cNvSpPr>
            <a:spLocks noGrp="1"/>
          </p:cNvSpPr>
          <p:nvPr>
            <p:ph type="title"/>
          </p:nvPr>
        </p:nvSpPr>
        <p:spPr/>
        <p:txBody>
          <a:bodyPr/>
          <a:lstStyle/>
          <a:p>
            <a:r>
              <a:rPr lang="en-DE" dirty="0"/>
              <a:t>Write Code</a:t>
            </a:r>
          </a:p>
        </p:txBody>
      </p:sp>
      <p:pic>
        <p:nvPicPr>
          <p:cNvPr id="12" name="Picture 11">
            <a:extLst>
              <a:ext uri="{FF2B5EF4-FFF2-40B4-BE49-F238E27FC236}">
                <a16:creationId xmlns:a16="http://schemas.microsoft.com/office/drawing/2014/main" id="{53E1FC4A-A05F-0642-9C57-57B4CD440ECF}"/>
              </a:ext>
            </a:extLst>
          </p:cNvPr>
          <p:cNvPicPr>
            <a:picLocks noChangeAspect="1"/>
          </p:cNvPicPr>
          <p:nvPr/>
        </p:nvPicPr>
        <p:blipFill>
          <a:blip r:embed="rId3"/>
          <a:stretch>
            <a:fillRect/>
          </a:stretch>
        </p:blipFill>
        <p:spPr>
          <a:xfrm>
            <a:off x="2324100" y="762000"/>
            <a:ext cx="9982200" cy="6705600"/>
          </a:xfrm>
          <a:prstGeom prst="rect">
            <a:avLst/>
          </a:prstGeom>
        </p:spPr>
      </p:pic>
    </p:spTree>
    <p:extLst>
      <p:ext uri="{BB962C8B-B14F-4D97-AF65-F5344CB8AC3E}">
        <p14:creationId xmlns:p14="http://schemas.microsoft.com/office/powerpoint/2010/main" val="19185707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20B2F-11D0-9A4F-BE8E-247A22DD095A}"/>
              </a:ext>
            </a:extLst>
          </p:cNvPr>
          <p:cNvSpPr>
            <a:spLocks noGrp="1"/>
          </p:cNvSpPr>
          <p:nvPr>
            <p:ph type="title"/>
          </p:nvPr>
        </p:nvSpPr>
        <p:spPr/>
        <p:txBody>
          <a:bodyPr/>
          <a:lstStyle/>
          <a:p>
            <a:r>
              <a:rPr lang="en-DE" dirty="0"/>
              <a:t>Test Code</a:t>
            </a:r>
          </a:p>
        </p:txBody>
      </p:sp>
      <p:pic>
        <p:nvPicPr>
          <p:cNvPr id="8" name="Picture 7">
            <a:extLst>
              <a:ext uri="{FF2B5EF4-FFF2-40B4-BE49-F238E27FC236}">
                <a16:creationId xmlns:a16="http://schemas.microsoft.com/office/drawing/2014/main" id="{E049FC0B-A125-C54E-A263-402CA7EE6C70}"/>
              </a:ext>
            </a:extLst>
          </p:cNvPr>
          <p:cNvPicPr>
            <a:picLocks noChangeAspect="1"/>
          </p:cNvPicPr>
          <p:nvPr/>
        </p:nvPicPr>
        <p:blipFill>
          <a:blip r:embed="rId3"/>
          <a:stretch>
            <a:fillRect/>
          </a:stretch>
        </p:blipFill>
        <p:spPr>
          <a:xfrm>
            <a:off x="3289300" y="76200"/>
            <a:ext cx="8051800" cy="8077200"/>
          </a:xfrm>
          <a:prstGeom prst="rect">
            <a:avLst/>
          </a:prstGeom>
        </p:spPr>
      </p:pic>
    </p:spTree>
    <p:extLst>
      <p:ext uri="{BB962C8B-B14F-4D97-AF65-F5344CB8AC3E}">
        <p14:creationId xmlns:p14="http://schemas.microsoft.com/office/powerpoint/2010/main" val="37598967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441F1-C875-EA4D-B44A-BADE0AB380DB}"/>
              </a:ext>
            </a:extLst>
          </p:cNvPr>
          <p:cNvSpPr>
            <a:spLocks noGrp="1"/>
          </p:cNvSpPr>
          <p:nvPr>
            <p:ph type="title"/>
          </p:nvPr>
        </p:nvSpPr>
        <p:spPr/>
        <p:txBody>
          <a:bodyPr/>
          <a:lstStyle/>
          <a:p>
            <a:r>
              <a:rPr lang="en-DE" dirty="0"/>
              <a:t>J</a:t>
            </a:r>
            <a:r>
              <a:rPr lang="en-GB" dirty="0"/>
              <a:t>S</a:t>
            </a:r>
            <a:r>
              <a:rPr lang="en-DE" dirty="0"/>
              <a:t>ii Configuration in package.json</a:t>
            </a:r>
          </a:p>
        </p:txBody>
      </p:sp>
      <p:pic>
        <p:nvPicPr>
          <p:cNvPr id="10" name="Picture 9">
            <a:extLst>
              <a:ext uri="{FF2B5EF4-FFF2-40B4-BE49-F238E27FC236}">
                <a16:creationId xmlns:a16="http://schemas.microsoft.com/office/drawing/2014/main" id="{AA97D434-2439-D642-B30A-FC6364691AFF}"/>
              </a:ext>
            </a:extLst>
          </p:cNvPr>
          <p:cNvPicPr>
            <a:picLocks noChangeAspect="1"/>
          </p:cNvPicPr>
          <p:nvPr/>
        </p:nvPicPr>
        <p:blipFill>
          <a:blip r:embed="rId3"/>
          <a:stretch>
            <a:fillRect/>
          </a:stretch>
        </p:blipFill>
        <p:spPr>
          <a:xfrm>
            <a:off x="4114800" y="1104900"/>
            <a:ext cx="6400800" cy="6019800"/>
          </a:xfrm>
          <a:prstGeom prst="rect">
            <a:avLst/>
          </a:prstGeom>
        </p:spPr>
      </p:pic>
    </p:spTree>
    <p:extLst>
      <p:ext uri="{BB962C8B-B14F-4D97-AF65-F5344CB8AC3E}">
        <p14:creationId xmlns:p14="http://schemas.microsoft.com/office/powerpoint/2010/main" val="13324203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FDB8A-96F0-D84B-8E97-1C5849DEA115}"/>
              </a:ext>
            </a:extLst>
          </p:cNvPr>
          <p:cNvSpPr>
            <a:spLocks noGrp="1"/>
          </p:cNvSpPr>
          <p:nvPr>
            <p:ph type="title"/>
          </p:nvPr>
        </p:nvSpPr>
        <p:spPr/>
        <p:txBody>
          <a:bodyPr/>
          <a:lstStyle/>
          <a:p>
            <a:r>
              <a:rPr lang="en-DE" dirty="0"/>
              <a:t>Package &amp; Publish</a:t>
            </a:r>
          </a:p>
        </p:txBody>
      </p:sp>
      <p:grpSp>
        <p:nvGrpSpPr>
          <p:cNvPr id="8" name="Group 7">
            <a:extLst>
              <a:ext uri="{FF2B5EF4-FFF2-40B4-BE49-F238E27FC236}">
                <a16:creationId xmlns:a16="http://schemas.microsoft.com/office/drawing/2014/main" id="{5C23ED22-59E3-F446-A09B-84B693A19431}"/>
              </a:ext>
            </a:extLst>
          </p:cNvPr>
          <p:cNvGrpSpPr/>
          <p:nvPr/>
        </p:nvGrpSpPr>
        <p:grpSpPr>
          <a:xfrm>
            <a:off x="977159" y="3264408"/>
            <a:ext cx="2286000" cy="2286000"/>
            <a:chOff x="2937358" y="3227168"/>
            <a:chExt cx="2286000" cy="2286000"/>
          </a:xfrm>
        </p:grpSpPr>
        <p:sp>
          <p:nvSpPr>
            <p:cNvPr id="9" name="Rounded Rectangle 8">
              <a:extLst>
                <a:ext uri="{FF2B5EF4-FFF2-40B4-BE49-F238E27FC236}">
                  <a16:creationId xmlns:a16="http://schemas.microsoft.com/office/drawing/2014/main" id="{04043AA3-8B10-BF4F-9E42-4B1C6F02ACA7}"/>
                </a:ext>
              </a:extLst>
            </p:cNvPr>
            <p:cNvSpPr/>
            <p:nvPr/>
          </p:nvSpPr>
          <p:spPr>
            <a:xfrm>
              <a:off x="2937358" y="3227168"/>
              <a:ext cx="2286000" cy="2286000"/>
            </a:xfrm>
            <a:prstGeom prst="roundRect">
              <a:avLst>
                <a:gd name="adj" fmla="val 3414"/>
              </a:avLst>
            </a:prstGeom>
            <a:solidFill>
              <a:schemeClr val="accent3">
                <a:lumMod val="50000"/>
              </a:schemeClr>
            </a:solidFill>
            <a:ln>
              <a:solidFill>
                <a:schemeClr val="bg2">
                  <a:lumMod val="75000"/>
                  <a:lumOff val="2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dirty="0"/>
            </a:p>
          </p:txBody>
        </p:sp>
        <p:sp>
          <p:nvSpPr>
            <p:cNvPr id="10" name="TextBox 9">
              <a:extLst>
                <a:ext uri="{FF2B5EF4-FFF2-40B4-BE49-F238E27FC236}">
                  <a16:creationId xmlns:a16="http://schemas.microsoft.com/office/drawing/2014/main" id="{C7E84FBD-D17E-1140-A870-707E0241C48E}"/>
                </a:ext>
              </a:extLst>
            </p:cNvPr>
            <p:cNvSpPr txBox="1"/>
            <p:nvPr/>
          </p:nvSpPr>
          <p:spPr>
            <a:xfrm>
              <a:off x="3367141" y="4682933"/>
              <a:ext cx="1406154" cy="523220"/>
            </a:xfrm>
            <a:prstGeom prst="rect">
              <a:avLst/>
            </a:prstGeom>
            <a:noFill/>
          </p:spPr>
          <p:txBody>
            <a:bodyPr wrap="none" rtlCol="0">
              <a:spAutoFit/>
            </a:bodyPr>
            <a:lstStyle/>
            <a:p>
              <a:pPr algn="ctr"/>
              <a:r>
                <a:rPr lang="en-DE" sz="1600" dirty="0">
                  <a:latin typeface="Amazon Ember" panose="020B0603020204020204" pitchFamily="34" charset="0"/>
                  <a:ea typeface="Amazon Ember" panose="020B0603020204020204" pitchFamily="34" charset="0"/>
                  <a:cs typeface="Amazon Ember" panose="020B0603020204020204" pitchFamily="34" charset="0"/>
                </a:rPr>
                <a:t>Jsii Metadata</a:t>
              </a:r>
            </a:p>
            <a:p>
              <a:pPr algn="ctr"/>
              <a:r>
                <a:rPr lang="en-DE" sz="1200" i="1" dirty="0">
                  <a:latin typeface="Amazon Ember" panose="020B0603020204020204" pitchFamily="34" charset="0"/>
                  <a:ea typeface="Amazon Ember" panose="020B0603020204020204" pitchFamily="34" charset="0"/>
                  <a:cs typeface="Amazon Ember" panose="020B0603020204020204" pitchFamily="34" charset="0"/>
                </a:rPr>
                <a:t>.jsii</a:t>
              </a:r>
            </a:p>
          </p:txBody>
        </p:sp>
        <p:pic>
          <p:nvPicPr>
            <p:cNvPr id="11" name="Picture 10">
              <a:extLst>
                <a:ext uri="{FF2B5EF4-FFF2-40B4-BE49-F238E27FC236}">
                  <a16:creationId xmlns:a16="http://schemas.microsoft.com/office/drawing/2014/main" id="{E53C5F78-D53C-414A-B35B-77D6DDEC5AA7}"/>
                </a:ext>
              </a:extLst>
            </p:cNvPr>
            <p:cNvPicPr>
              <a:picLocks noChangeAspect="1"/>
            </p:cNvPicPr>
            <p:nvPr/>
          </p:nvPicPr>
          <p:blipFill>
            <a:blip r:embed="rId3"/>
            <a:stretch>
              <a:fillRect/>
            </a:stretch>
          </p:blipFill>
          <p:spPr>
            <a:xfrm>
              <a:off x="3546368" y="3797292"/>
              <a:ext cx="1067980" cy="717550"/>
            </a:xfrm>
            <a:prstGeom prst="rect">
              <a:avLst/>
            </a:prstGeom>
          </p:spPr>
        </p:pic>
      </p:grpSp>
      <p:grpSp>
        <p:nvGrpSpPr>
          <p:cNvPr id="12" name="Group 11">
            <a:extLst>
              <a:ext uri="{FF2B5EF4-FFF2-40B4-BE49-F238E27FC236}">
                <a16:creationId xmlns:a16="http://schemas.microsoft.com/office/drawing/2014/main" id="{F410B95B-D312-7F49-8BBB-E17D893BB533}"/>
              </a:ext>
            </a:extLst>
          </p:cNvPr>
          <p:cNvGrpSpPr/>
          <p:nvPr/>
        </p:nvGrpSpPr>
        <p:grpSpPr>
          <a:xfrm>
            <a:off x="5591793" y="1544087"/>
            <a:ext cx="1511808" cy="1511808"/>
            <a:chOff x="5977130" y="3227168"/>
            <a:chExt cx="2286000" cy="2286000"/>
          </a:xfrm>
        </p:grpSpPr>
        <p:sp>
          <p:nvSpPr>
            <p:cNvPr id="13" name="Rounded Rectangle 12">
              <a:extLst>
                <a:ext uri="{FF2B5EF4-FFF2-40B4-BE49-F238E27FC236}">
                  <a16:creationId xmlns:a16="http://schemas.microsoft.com/office/drawing/2014/main" id="{66051BBA-AF0C-EA44-8AB0-4FAA002DF67F}"/>
                </a:ext>
              </a:extLst>
            </p:cNvPr>
            <p:cNvSpPr/>
            <p:nvPr/>
          </p:nvSpPr>
          <p:spPr>
            <a:xfrm>
              <a:off x="5977130" y="3227168"/>
              <a:ext cx="2286000" cy="2286000"/>
            </a:xfrm>
            <a:prstGeom prst="roundRect">
              <a:avLst>
                <a:gd name="adj" fmla="val 3414"/>
              </a:avLst>
            </a:prstGeom>
            <a:solidFill>
              <a:schemeClr val="accent3">
                <a:lumMod val="50000"/>
              </a:schemeClr>
            </a:solidFill>
            <a:ln>
              <a:solidFill>
                <a:schemeClr val="bg2">
                  <a:lumMod val="75000"/>
                  <a:lumOff val="2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dirty="0"/>
            </a:p>
          </p:txBody>
        </p:sp>
        <p:sp>
          <p:nvSpPr>
            <p:cNvPr id="14" name="TextBox 13">
              <a:extLst>
                <a:ext uri="{FF2B5EF4-FFF2-40B4-BE49-F238E27FC236}">
                  <a16:creationId xmlns:a16="http://schemas.microsoft.com/office/drawing/2014/main" id="{C750DEB1-705E-3A47-B44F-DBD9CBAFC974}"/>
                </a:ext>
              </a:extLst>
            </p:cNvPr>
            <p:cNvSpPr txBox="1"/>
            <p:nvPr/>
          </p:nvSpPr>
          <p:spPr>
            <a:xfrm>
              <a:off x="6248052" y="4682933"/>
              <a:ext cx="1723875" cy="418849"/>
            </a:xfrm>
            <a:prstGeom prst="rect">
              <a:avLst/>
            </a:prstGeom>
            <a:noFill/>
          </p:spPr>
          <p:txBody>
            <a:bodyPr wrap="none" rtlCol="0">
              <a:spAutoFit/>
            </a:bodyPr>
            <a:lstStyle/>
            <a:p>
              <a:pPr algn="ctr"/>
              <a:r>
                <a:rPr lang="en-DE" sz="1200" dirty="0">
                  <a:latin typeface="Amazon Ember" panose="020B0603020204020204" pitchFamily="34" charset="0"/>
                  <a:ea typeface="Amazon Ember" panose="020B0603020204020204" pitchFamily="34" charset="0"/>
                  <a:cs typeface="Amazon Ember" panose="020B0603020204020204" pitchFamily="34" charset="0"/>
                </a:rPr>
                <a:t>Python wheel</a:t>
              </a:r>
            </a:p>
          </p:txBody>
        </p:sp>
        <p:pic>
          <p:nvPicPr>
            <p:cNvPr id="15" name="Graphic 14">
              <a:extLst>
                <a:ext uri="{FF2B5EF4-FFF2-40B4-BE49-F238E27FC236}">
                  <a16:creationId xmlns:a16="http://schemas.microsoft.com/office/drawing/2014/main" id="{4F0DD679-975A-5C4B-BE08-F1D7559EDC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81270" y="3431406"/>
              <a:ext cx="1449322" cy="1449322"/>
            </a:xfrm>
            <a:prstGeom prst="rect">
              <a:avLst/>
            </a:prstGeom>
          </p:spPr>
        </p:pic>
      </p:grpSp>
      <p:grpSp>
        <p:nvGrpSpPr>
          <p:cNvPr id="16" name="Group 15">
            <a:extLst>
              <a:ext uri="{FF2B5EF4-FFF2-40B4-BE49-F238E27FC236}">
                <a16:creationId xmlns:a16="http://schemas.microsoft.com/office/drawing/2014/main" id="{51FAE4E7-B2CC-8547-AAB4-D2EA733E4603}"/>
              </a:ext>
            </a:extLst>
          </p:cNvPr>
          <p:cNvGrpSpPr/>
          <p:nvPr/>
        </p:nvGrpSpPr>
        <p:grpSpPr>
          <a:xfrm>
            <a:off x="5591793" y="3651504"/>
            <a:ext cx="1511808" cy="1511808"/>
            <a:chOff x="5977130" y="3227168"/>
            <a:chExt cx="2286000" cy="2286000"/>
          </a:xfrm>
        </p:grpSpPr>
        <p:sp>
          <p:nvSpPr>
            <p:cNvPr id="17" name="Rounded Rectangle 16">
              <a:extLst>
                <a:ext uri="{FF2B5EF4-FFF2-40B4-BE49-F238E27FC236}">
                  <a16:creationId xmlns:a16="http://schemas.microsoft.com/office/drawing/2014/main" id="{D7B697AE-F5D5-2041-98C1-59D8C6F11B43}"/>
                </a:ext>
              </a:extLst>
            </p:cNvPr>
            <p:cNvSpPr/>
            <p:nvPr/>
          </p:nvSpPr>
          <p:spPr>
            <a:xfrm>
              <a:off x="5977130" y="3227168"/>
              <a:ext cx="2286000" cy="2286000"/>
            </a:xfrm>
            <a:prstGeom prst="roundRect">
              <a:avLst>
                <a:gd name="adj" fmla="val 3414"/>
              </a:avLst>
            </a:prstGeom>
            <a:solidFill>
              <a:schemeClr val="accent3">
                <a:lumMod val="50000"/>
              </a:schemeClr>
            </a:solidFill>
            <a:ln>
              <a:solidFill>
                <a:schemeClr val="bg2">
                  <a:lumMod val="75000"/>
                  <a:lumOff val="2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dirty="0"/>
            </a:p>
          </p:txBody>
        </p:sp>
        <p:sp>
          <p:nvSpPr>
            <p:cNvPr id="18" name="TextBox 17">
              <a:extLst>
                <a:ext uri="{FF2B5EF4-FFF2-40B4-BE49-F238E27FC236}">
                  <a16:creationId xmlns:a16="http://schemas.microsoft.com/office/drawing/2014/main" id="{F4004A4C-B37B-8844-AD98-4EF9A965486A}"/>
                </a:ext>
              </a:extLst>
            </p:cNvPr>
            <p:cNvSpPr txBox="1"/>
            <p:nvPr/>
          </p:nvSpPr>
          <p:spPr>
            <a:xfrm>
              <a:off x="6616490" y="4682933"/>
              <a:ext cx="987011" cy="418849"/>
            </a:xfrm>
            <a:prstGeom prst="rect">
              <a:avLst/>
            </a:prstGeom>
            <a:noFill/>
          </p:spPr>
          <p:txBody>
            <a:bodyPr wrap="none" rtlCol="0">
              <a:spAutoFit/>
            </a:bodyPr>
            <a:lstStyle/>
            <a:p>
              <a:pPr algn="ctr"/>
              <a:r>
                <a:rPr lang="en-DE" sz="1200" dirty="0">
                  <a:latin typeface="Amazon Ember" panose="020B0603020204020204" pitchFamily="34" charset="0"/>
                  <a:ea typeface="Amazon Ember" panose="020B0603020204020204" pitchFamily="34" charset="0"/>
                  <a:cs typeface="Amazon Ember" panose="020B0603020204020204" pitchFamily="34" charset="0"/>
                </a:rPr>
                <a:t>Jar file</a:t>
              </a:r>
            </a:p>
          </p:txBody>
        </p:sp>
        <p:pic>
          <p:nvPicPr>
            <p:cNvPr id="19" name="Graphic 18">
              <a:extLst>
                <a:ext uri="{FF2B5EF4-FFF2-40B4-BE49-F238E27FC236}">
                  <a16:creationId xmlns:a16="http://schemas.microsoft.com/office/drawing/2014/main" id="{25AB1961-6206-1E49-9753-8496605258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81270" y="3431406"/>
              <a:ext cx="1449322" cy="1449322"/>
            </a:xfrm>
            <a:prstGeom prst="rect">
              <a:avLst/>
            </a:prstGeom>
          </p:spPr>
        </p:pic>
      </p:grpSp>
      <p:grpSp>
        <p:nvGrpSpPr>
          <p:cNvPr id="20" name="Group 19">
            <a:extLst>
              <a:ext uri="{FF2B5EF4-FFF2-40B4-BE49-F238E27FC236}">
                <a16:creationId xmlns:a16="http://schemas.microsoft.com/office/drawing/2014/main" id="{176AA7EE-B3BD-434A-9CDE-EB03C57365D9}"/>
              </a:ext>
            </a:extLst>
          </p:cNvPr>
          <p:cNvGrpSpPr/>
          <p:nvPr/>
        </p:nvGrpSpPr>
        <p:grpSpPr>
          <a:xfrm>
            <a:off x="5591793" y="5758921"/>
            <a:ext cx="1511807" cy="1511808"/>
            <a:chOff x="5977130" y="3227168"/>
            <a:chExt cx="2286000" cy="2286000"/>
          </a:xfrm>
        </p:grpSpPr>
        <p:sp>
          <p:nvSpPr>
            <p:cNvPr id="21" name="Rounded Rectangle 20">
              <a:extLst>
                <a:ext uri="{FF2B5EF4-FFF2-40B4-BE49-F238E27FC236}">
                  <a16:creationId xmlns:a16="http://schemas.microsoft.com/office/drawing/2014/main" id="{A8A8891C-D8DE-9C40-800F-DA8DA5D57E9D}"/>
                </a:ext>
              </a:extLst>
            </p:cNvPr>
            <p:cNvSpPr/>
            <p:nvPr/>
          </p:nvSpPr>
          <p:spPr>
            <a:xfrm>
              <a:off x="5977130" y="3227168"/>
              <a:ext cx="2286000" cy="2286000"/>
            </a:xfrm>
            <a:prstGeom prst="roundRect">
              <a:avLst>
                <a:gd name="adj" fmla="val 3414"/>
              </a:avLst>
            </a:prstGeom>
            <a:solidFill>
              <a:schemeClr val="accent3">
                <a:lumMod val="50000"/>
              </a:schemeClr>
            </a:solidFill>
            <a:ln>
              <a:solidFill>
                <a:schemeClr val="bg2">
                  <a:lumMod val="75000"/>
                  <a:lumOff val="2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dirty="0"/>
            </a:p>
          </p:txBody>
        </p:sp>
        <p:sp>
          <p:nvSpPr>
            <p:cNvPr id="22" name="TextBox 21">
              <a:extLst>
                <a:ext uri="{FF2B5EF4-FFF2-40B4-BE49-F238E27FC236}">
                  <a16:creationId xmlns:a16="http://schemas.microsoft.com/office/drawing/2014/main" id="{10EF1BD0-DA06-9042-A0E2-C30482F1EA48}"/>
                </a:ext>
              </a:extLst>
            </p:cNvPr>
            <p:cNvSpPr txBox="1"/>
            <p:nvPr/>
          </p:nvSpPr>
          <p:spPr>
            <a:xfrm>
              <a:off x="6574079" y="4682933"/>
              <a:ext cx="1071847" cy="418849"/>
            </a:xfrm>
            <a:prstGeom prst="rect">
              <a:avLst/>
            </a:prstGeom>
            <a:noFill/>
          </p:spPr>
          <p:txBody>
            <a:bodyPr wrap="none" rtlCol="0">
              <a:spAutoFit/>
            </a:bodyPr>
            <a:lstStyle/>
            <a:p>
              <a:pPr algn="ctr"/>
              <a:r>
                <a:rPr lang="en-DE" sz="1200" dirty="0">
                  <a:latin typeface="Amazon Ember" panose="020B0603020204020204" pitchFamily="34" charset="0"/>
                  <a:ea typeface="Amazon Ember" panose="020B0603020204020204" pitchFamily="34" charset="0"/>
                  <a:cs typeface="Amazon Ember" panose="020B0603020204020204" pitchFamily="34" charset="0"/>
                </a:rPr>
                <a:t>tgz  file</a:t>
              </a:r>
            </a:p>
          </p:txBody>
        </p:sp>
        <p:pic>
          <p:nvPicPr>
            <p:cNvPr id="23" name="Graphic 22">
              <a:extLst>
                <a:ext uri="{FF2B5EF4-FFF2-40B4-BE49-F238E27FC236}">
                  <a16:creationId xmlns:a16="http://schemas.microsoft.com/office/drawing/2014/main" id="{C4106FCE-217F-D541-BFEB-CB35D8BA76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81270" y="3431406"/>
              <a:ext cx="1449322" cy="1449322"/>
            </a:xfrm>
            <a:prstGeom prst="rect">
              <a:avLst/>
            </a:prstGeom>
          </p:spPr>
        </p:pic>
      </p:grpSp>
      <p:grpSp>
        <p:nvGrpSpPr>
          <p:cNvPr id="73" name="Group 72">
            <a:extLst>
              <a:ext uri="{FF2B5EF4-FFF2-40B4-BE49-F238E27FC236}">
                <a16:creationId xmlns:a16="http://schemas.microsoft.com/office/drawing/2014/main" id="{BA33F033-9758-B144-8099-5D7FB1D3372C}"/>
              </a:ext>
            </a:extLst>
          </p:cNvPr>
          <p:cNvGrpSpPr/>
          <p:nvPr/>
        </p:nvGrpSpPr>
        <p:grpSpPr>
          <a:xfrm>
            <a:off x="9436473" y="1002327"/>
            <a:ext cx="2024684" cy="2024684"/>
            <a:chOff x="9301015" y="1363833"/>
            <a:chExt cx="2067989" cy="2067989"/>
          </a:xfrm>
        </p:grpSpPr>
        <p:sp>
          <p:nvSpPr>
            <p:cNvPr id="69" name="Rounded Rectangle 68">
              <a:extLst>
                <a:ext uri="{FF2B5EF4-FFF2-40B4-BE49-F238E27FC236}">
                  <a16:creationId xmlns:a16="http://schemas.microsoft.com/office/drawing/2014/main" id="{7B847359-1AD4-1140-A8A0-CE906760A957}"/>
                </a:ext>
              </a:extLst>
            </p:cNvPr>
            <p:cNvSpPr/>
            <p:nvPr/>
          </p:nvSpPr>
          <p:spPr>
            <a:xfrm>
              <a:off x="9301015" y="1363833"/>
              <a:ext cx="2067989" cy="2067989"/>
            </a:xfrm>
            <a:prstGeom prst="roundRect">
              <a:avLst>
                <a:gd name="adj" fmla="val 3414"/>
              </a:avLst>
            </a:prstGeom>
            <a:solidFill>
              <a:schemeClr val="accent3">
                <a:lumMod val="50000"/>
              </a:schemeClr>
            </a:solidFill>
            <a:ln>
              <a:solidFill>
                <a:schemeClr val="bg2">
                  <a:lumMod val="75000"/>
                  <a:lumOff val="2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dirty="0"/>
            </a:p>
          </p:txBody>
        </p:sp>
        <p:sp>
          <p:nvSpPr>
            <p:cNvPr id="70" name="TextBox 69">
              <a:extLst>
                <a:ext uri="{FF2B5EF4-FFF2-40B4-BE49-F238E27FC236}">
                  <a16:creationId xmlns:a16="http://schemas.microsoft.com/office/drawing/2014/main" id="{776B6061-B4C3-0F48-BD48-976E202E5833}"/>
                </a:ext>
              </a:extLst>
            </p:cNvPr>
            <p:cNvSpPr txBox="1"/>
            <p:nvPr/>
          </p:nvSpPr>
          <p:spPr>
            <a:xfrm>
              <a:off x="9849389" y="2717341"/>
              <a:ext cx="971240" cy="345795"/>
            </a:xfrm>
            <a:prstGeom prst="rect">
              <a:avLst/>
            </a:prstGeom>
            <a:noFill/>
          </p:spPr>
          <p:txBody>
            <a:bodyPr wrap="none" rtlCol="0">
              <a:spAutoFit/>
            </a:bodyPr>
            <a:lstStyle/>
            <a:p>
              <a:pPr algn="ctr"/>
              <a:r>
                <a:rPr lang="en-DE" sz="1600" dirty="0">
                  <a:latin typeface="Amazon Ember" panose="020B0603020204020204" pitchFamily="34" charset="0"/>
                  <a:ea typeface="Amazon Ember" panose="020B0603020204020204" pitchFamily="34" charset="0"/>
                  <a:cs typeface="Amazon Ember" panose="020B0603020204020204" pitchFamily="34" charset="0"/>
                </a:rPr>
                <a:t>pypi.org</a:t>
              </a:r>
              <a:endParaRPr lang="en-DE" sz="1200" i="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2" name="Picture 71">
              <a:extLst>
                <a:ext uri="{FF2B5EF4-FFF2-40B4-BE49-F238E27FC236}">
                  <a16:creationId xmlns:a16="http://schemas.microsoft.com/office/drawing/2014/main" id="{387892C3-5F42-D641-B600-751A0227984A}"/>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9782393" y="1745041"/>
              <a:ext cx="1105231" cy="826713"/>
            </a:xfrm>
            <a:prstGeom prst="rect">
              <a:avLst/>
            </a:prstGeom>
          </p:spPr>
        </p:pic>
      </p:grpSp>
      <p:grpSp>
        <p:nvGrpSpPr>
          <p:cNvPr id="89" name="Group 88">
            <a:extLst>
              <a:ext uri="{FF2B5EF4-FFF2-40B4-BE49-F238E27FC236}">
                <a16:creationId xmlns:a16="http://schemas.microsoft.com/office/drawing/2014/main" id="{96F6FADB-9AA5-0447-B7E1-66772F1DD99F}"/>
              </a:ext>
            </a:extLst>
          </p:cNvPr>
          <p:cNvGrpSpPr/>
          <p:nvPr/>
        </p:nvGrpSpPr>
        <p:grpSpPr>
          <a:xfrm>
            <a:off x="9436477" y="3395066"/>
            <a:ext cx="2024684" cy="2024684"/>
            <a:chOff x="9436477" y="3395066"/>
            <a:chExt cx="2024684" cy="2024684"/>
          </a:xfrm>
        </p:grpSpPr>
        <p:grpSp>
          <p:nvGrpSpPr>
            <p:cNvPr id="78" name="Group 77">
              <a:extLst>
                <a:ext uri="{FF2B5EF4-FFF2-40B4-BE49-F238E27FC236}">
                  <a16:creationId xmlns:a16="http://schemas.microsoft.com/office/drawing/2014/main" id="{92383771-0F09-714B-9E51-132DA6AC1D64}"/>
                </a:ext>
              </a:extLst>
            </p:cNvPr>
            <p:cNvGrpSpPr/>
            <p:nvPr/>
          </p:nvGrpSpPr>
          <p:grpSpPr>
            <a:xfrm>
              <a:off x="9436477" y="3395066"/>
              <a:ext cx="2024684" cy="2024684"/>
              <a:chOff x="9301015" y="1363833"/>
              <a:chExt cx="2067989" cy="2067989"/>
            </a:xfrm>
          </p:grpSpPr>
          <p:sp>
            <p:nvSpPr>
              <p:cNvPr id="79" name="Rounded Rectangle 78">
                <a:extLst>
                  <a:ext uri="{FF2B5EF4-FFF2-40B4-BE49-F238E27FC236}">
                    <a16:creationId xmlns:a16="http://schemas.microsoft.com/office/drawing/2014/main" id="{231C7EAE-26A9-954F-AAF7-5AF24DAF7218}"/>
                  </a:ext>
                </a:extLst>
              </p:cNvPr>
              <p:cNvSpPr/>
              <p:nvPr/>
            </p:nvSpPr>
            <p:spPr>
              <a:xfrm>
                <a:off x="9301015" y="1363833"/>
                <a:ext cx="2067989" cy="2067989"/>
              </a:xfrm>
              <a:prstGeom prst="roundRect">
                <a:avLst>
                  <a:gd name="adj" fmla="val 3414"/>
                </a:avLst>
              </a:prstGeom>
              <a:solidFill>
                <a:schemeClr val="accent3">
                  <a:lumMod val="50000"/>
                </a:schemeClr>
              </a:solidFill>
              <a:ln>
                <a:solidFill>
                  <a:schemeClr val="bg2">
                    <a:lumMod val="75000"/>
                    <a:lumOff val="2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dirty="0"/>
              </a:p>
            </p:txBody>
          </p:sp>
          <p:sp>
            <p:nvSpPr>
              <p:cNvPr id="80" name="TextBox 79">
                <a:extLst>
                  <a:ext uri="{FF2B5EF4-FFF2-40B4-BE49-F238E27FC236}">
                    <a16:creationId xmlns:a16="http://schemas.microsoft.com/office/drawing/2014/main" id="{B0504797-89E8-3248-ABD4-3028631BB704}"/>
                  </a:ext>
                </a:extLst>
              </p:cNvPr>
              <p:cNvSpPr txBox="1"/>
              <p:nvPr/>
            </p:nvSpPr>
            <p:spPr>
              <a:xfrm>
                <a:off x="9554681" y="2717341"/>
                <a:ext cx="1560663" cy="345795"/>
              </a:xfrm>
              <a:prstGeom prst="rect">
                <a:avLst/>
              </a:prstGeom>
              <a:noFill/>
            </p:spPr>
            <p:txBody>
              <a:bodyPr wrap="none" rtlCol="0">
                <a:spAutoFit/>
              </a:bodyPr>
              <a:lstStyle/>
              <a:p>
                <a:pPr algn="ctr"/>
                <a:r>
                  <a:rPr lang="en-DE" sz="1600" dirty="0">
                    <a:latin typeface="Amazon Ember" panose="020B0603020204020204" pitchFamily="34" charset="0"/>
                    <a:ea typeface="Amazon Ember" panose="020B0603020204020204" pitchFamily="34" charset="0"/>
                    <a:cs typeface="Amazon Ember" panose="020B0603020204020204" pitchFamily="34" charset="0"/>
                  </a:rPr>
                  <a:t>Maven Central</a:t>
                </a:r>
                <a:endParaRPr lang="en-DE" sz="1200" i="1" dirty="0">
                  <a:latin typeface="Amazon Ember" panose="020B0603020204020204" pitchFamily="34" charset="0"/>
                  <a:ea typeface="Amazon Ember" panose="020B0603020204020204" pitchFamily="34" charset="0"/>
                  <a:cs typeface="Amazon Ember" panose="020B0603020204020204" pitchFamily="34" charset="0"/>
                </a:endParaRPr>
              </a:p>
            </p:txBody>
          </p:sp>
        </p:grpSp>
        <p:pic>
          <p:nvPicPr>
            <p:cNvPr id="86" name="Picture 85">
              <a:extLst>
                <a:ext uri="{FF2B5EF4-FFF2-40B4-BE49-F238E27FC236}">
                  <a16:creationId xmlns:a16="http://schemas.microsoft.com/office/drawing/2014/main" id="{78856124-6872-774E-B06F-C5FC70EB37B8}"/>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9907771" y="3868774"/>
              <a:ext cx="1081775" cy="649065"/>
            </a:xfrm>
            <a:prstGeom prst="rect">
              <a:avLst/>
            </a:prstGeom>
          </p:spPr>
        </p:pic>
      </p:grpSp>
      <p:grpSp>
        <p:nvGrpSpPr>
          <p:cNvPr id="88" name="Group 87">
            <a:extLst>
              <a:ext uri="{FF2B5EF4-FFF2-40B4-BE49-F238E27FC236}">
                <a16:creationId xmlns:a16="http://schemas.microsoft.com/office/drawing/2014/main" id="{2E77C9F7-29F9-1341-84D8-5DA9E5103C29}"/>
              </a:ext>
            </a:extLst>
          </p:cNvPr>
          <p:cNvGrpSpPr/>
          <p:nvPr/>
        </p:nvGrpSpPr>
        <p:grpSpPr>
          <a:xfrm>
            <a:off x="9436475" y="5709325"/>
            <a:ext cx="2024684" cy="2024684"/>
            <a:chOff x="9436475" y="5709325"/>
            <a:chExt cx="2024684" cy="2024684"/>
          </a:xfrm>
        </p:grpSpPr>
        <p:grpSp>
          <p:nvGrpSpPr>
            <p:cNvPr id="82" name="Group 81">
              <a:extLst>
                <a:ext uri="{FF2B5EF4-FFF2-40B4-BE49-F238E27FC236}">
                  <a16:creationId xmlns:a16="http://schemas.microsoft.com/office/drawing/2014/main" id="{F132F07B-47ED-E74E-BBF7-93AFC99C10EA}"/>
                </a:ext>
              </a:extLst>
            </p:cNvPr>
            <p:cNvGrpSpPr/>
            <p:nvPr/>
          </p:nvGrpSpPr>
          <p:grpSpPr>
            <a:xfrm>
              <a:off x="9436475" y="5709325"/>
              <a:ext cx="2024684" cy="2024684"/>
              <a:chOff x="9301015" y="1363833"/>
              <a:chExt cx="2067989" cy="2067989"/>
            </a:xfrm>
          </p:grpSpPr>
          <p:sp>
            <p:nvSpPr>
              <p:cNvPr id="83" name="Rounded Rectangle 82">
                <a:extLst>
                  <a:ext uri="{FF2B5EF4-FFF2-40B4-BE49-F238E27FC236}">
                    <a16:creationId xmlns:a16="http://schemas.microsoft.com/office/drawing/2014/main" id="{99E1BC7F-B6EE-8E40-88F7-E4E256A6DF7B}"/>
                  </a:ext>
                </a:extLst>
              </p:cNvPr>
              <p:cNvSpPr/>
              <p:nvPr/>
            </p:nvSpPr>
            <p:spPr>
              <a:xfrm>
                <a:off x="9301015" y="1363833"/>
                <a:ext cx="2067989" cy="2067989"/>
              </a:xfrm>
              <a:prstGeom prst="roundRect">
                <a:avLst>
                  <a:gd name="adj" fmla="val 3414"/>
                </a:avLst>
              </a:prstGeom>
              <a:solidFill>
                <a:schemeClr val="accent3">
                  <a:lumMod val="50000"/>
                </a:schemeClr>
              </a:solidFill>
              <a:ln>
                <a:solidFill>
                  <a:schemeClr val="bg2">
                    <a:lumMod val="75000"/>
                    <a:lumOff val="2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dirty="0"/>
              </a:p>
            </p:txBody>
          </p:sp>
          <p:sp>
            <p:nvSpPr>
              <p:cNvPr id="84" name="TextBox 83">
                <a:extLst>
                  <a:ext uri="{FF2B5EF4-FFF2-40B4-BE49-F238E27FC236}">
                    <a16:creationId xmlns:a16="http://schemas.microsoft.com/office/drawing/2014/main" id="{66280851-F693-8C40-979F-C30C25151DC3}"/>
                  </a:ext>
                </a:extLst>
              </p:cNvPr>
              <p:cNvSpPr txBox="1"/>
              <p:nvPr/>
            </p:nvSpPr>
            <p:spPr>
              <a:xfrm>
                <a:off x="9837109" y="2717341"/>
                <a:ext cx="995800" cy="345795"/>
              </a:xfrm>
              <a:prstGeom prst="rect">
                <a:avLst/>
              </a:prstGeom>
              <a:noFill/>
            </p:spPr>
            <p:txBody>
              <a:bodyPr wrap="none" rtlCol="0">
                <a:spAutoFit/>
              </a:bodyPr>
              <a:lstStyle/>
              <a:p>
                <a:pPr algn="ctr"/>
                <a:r>
                  <a:rPr lang="en-DE" sz="1600" dirty="0">
                    <a:latin typeface="Amazon Ember" panose="020B0603020204020204" pitchFamily="34" charset="0"/>
                    <a:ea typeface="Amazon Ember" panose="020B0603020204020204" pitchFamily="34" charset="0"/>
                    <a:cs typeface="Amazon Ember" panose="020B0603020204020204" pitchFamily="34" charset="0"/>
                  </a:rPr>
                  <a:t>npm.org</a:t>
                </a:r>
                <a:endParaRPr lang="en-DE" sz="1200" i="1" dirty="0">
                  <a:latin typeface="Amazon Ember" panose="020B0603020204020204" pitchFamily="34" charset="0"/>
                  <a:ea typeface="Amazon Ember" panose="020B0603020204020204" pitchFamily="34" charset="0"/>
                  <a:cs typeface="Amazon Ember" panose="020B0603020204020204" pitchFamily="34" charset="0"/>
                </a:endParaRPr>
              </a:p>
            </p:txBody>
          </p:sp>
        </p:grpSp>
        <p:pic>
          <p:nvPicPr>
            <p:cNvPr id="87" name="Picture 86">
              <a:extLst>
                <a:ext uri="{FF2B5EF4-FFF2-40B4-BE49-F238E27FC236}">
                  <a16:creationId xmlns:a16="http://schemas.microsoft.com/office/drawing/2014/main" id="{0D23B72F-A00D-9045-8EE5-1BC16AABC063}"/>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9757310" y="6323220"/>
              <a:ext cx="1382696" cy="536946"/>
            </a:xfrm>
            <a:prstGeom prst="rect">
              <a:avLst/>
            </a:prstGeom>
          </p:spPr>
        </p:pic>
      </p:grpSp>
      <p:grpSp>
        <p:nvGrpSpPr>
          <p:cNvPr id="115" name="Group 114">
            <a:extLst>
              <a:ext uri="{FF2B5EF4-FFF2-40B4-BE49-F238E27FC236}">
                <a16:creationId xmlns:a16="http://schemas.microsoft.com/office/drawing/2014/main" id="{DE58A5CC-8AF4-9241-BC90-49296CAF8745}"/>
              </a:ext>
            </a:extLst>
          </p:cNvPr>
          <p:cNvGrpSpPr/>
          <p:nvPr/>
        </p:nvGrpSpPr>
        <p:grpSpPr>
          <a:xfrm>
            <a:off x="2935111" y="2275785"/>
            <a:ext cx="2869719" cy="4165372"/>
            <a:chOff x="2935111" y="2275785"/>
            <a:chExt cx="2869719" cy="4165372"/>
          </a:xfrm>
        </p:grpSpPr>
        <p:cxnSp>
          <p:nvCxnSpPr>
            <p:cNvPr id="90" name="Straight Arrow Connector 89">
              <a:extLst>
                <a:ext uri="{FF2B5EF4-FFF2-40B4-BE49-F238E27FC236}">
                  <a16:creationId xmlns:a16="http://schemas.microsoft.com/office/drawing/2014/main" id="{22576AD4-7669-0E42-BFA2-EA8E09F3675C}"/>
                </a:ext>
              </a:extLst>
            </p:cNvPr>
            <p:cNvCxnSpPr>
              <a:cxnSpLocks/>
            </p:cNvCxnSpPr>
            <p:nvPr/>
          </p:nvCxnSpPr>
          <p:spPr>
            <a:xfrm>
              <a:off x="2935111" y="4358471"/>
              <a:ext cx="1902178" cy="0"/>
            </a:xfrm>
            <a:prstGeom prst="straightConnector1">
              <a:avLst/>
            </a:prstGeom>
            <a:ln>
              <a:solidFill>
                <a:schemeClr val="tx2"/>
              </a:solidFill>
              <a:prstDash val="sysDot"/>
              <a:headEnd type="none" w="med" len="med"/>
              <a:tailEnd type="none" w="med" len="med"/>
            </a:ln>
          </p:spPr>
          <p:style>
            <a:lnRef idx="2">
              <a:schemeClr val="accent5"/>
            </a:lnRef>
            <a:fillRef idx="0">
              <a:schemeClr val="accent5"/>
            </a:fillRef>
            <a:effectRef idx="1">
              <a:schemeClr val="accent5"/>
            </a:effectRef>
            <a:fontRef idx="minor">
              <a:schemeClr val="tx1"/>
            </a:fontRef>
          </p:style>
        </p:cxnSp>
        <p:cxnSp>
          <p:nvCxnSpPr>
            <p:cNvPr id="92" name="Straight Arrow Connector 91">
              <a:extLst>
                <a:ext uri="{FF2B5EF4-FFF2-40B4-BE49-F238E27FC236}">
                  <a16:creationId xmlns:a16="http://schemas.microsoft.com/office/drawing/2014/main" id="{EF2D2D17-6AA1-8F43-8682-626E032ACE1C}"/>
                </a:ext>
              </a:extLst>
            </p:cNvPr>
            <p:cNvCxnSpPr>
              <a:cxnSpLocks/>
            </p:cNvCxnSpPr>
            <p:nvPr/>
          </p:nvCxnSpPr>
          <p:spPr>
            <a:xfrm>
              <a:off x="4837289" y="2275785"/>
              <a:ext cx="0" cy="4165372"/>
            </a:xfrm>
            <a:prstGeom prst="straightConnector1">
              <a:avLst/>
            </a:prstGeom>
            <a:ln>
              <a:solidFill>
                <a:schemeClr val="tx2"/>
              </a:solidFill>
              <a:prstDash val="sysDot"/>
              <a:headEnd type="none" w="med" len="med"/>
              <a:tailEnd type="none" w="med" len="med"/>
            </a:ln>
          </p:spPr>
          <p:style>
            <a:lnRef idx="2">
              <a:schemeClr val="accent5"/>
            </a:lnRef>
            <a:fillRef idx="0">
              <a:schemeClr val="accent5"/>
            </a:fillRef>
            <a:effectRef idx="1">
              <a:schemeClr val="accent5"/>
            </a:effectRef>
            <a:fontRef idx="minor">
              <a:schemeClr val="tx1"/>
            </a:fontRef>
          </p:style>
        </p:cxnSp>
        <p:cxnSp>
          <p:nvCxnSpPr>
            <p:cNvPr id="95" name="Straight Arrow Connector 94">
              <a:extLst>
                <a:ext uri="{FF2B5EF4-FFF2-40B4-BE49-F238E27FC236}">
                  <a16:creationId xmlns:a16="http://schemas.microsoft.com/office/drawing/2014/main" id="{44E149F4-3638-084A-AC34-D695ADCB0629}"/>
                </a:ext>
              </a:extLst>
            </p:cNvPr>
            <p:cNvCxnSpPr>
              <a:cxnSpLocks/>
            </p:cNvCxnSpPr>
            <p:nvPr/>
          </p:nvCxnSpPr>
          <p:spPr>
            <a:xfrm>
              <a:off x="4837289" y="2275785"/>
              <a:ext cx="967541" cy="0"/>
            </a:xfrm>
            <a:prstGeom prst="straightConnector1">
              <a:avLst/>
            </a:prstGeom>
            <a:ln>
              <a:solidFill>
                <a:schemeClr val="tx2"/>
              </a:solidFill>
              <a:prstDash val="sysDot"/>
              <a:headEnd type="none" w="med" len="med"/>
              <a:tailEnd type="arrow" w="med" len="med"/>
            </a:ln>
          </p:spPr>
          <p:style>
            <a:lnRef idx="2">
              <a:schemeClr val="accent5"/>
            </a:lnRef>
            <a:fillRef idx="0">
              <a:schemeClr val="accent5"/>
            </a:fillRef>
            <a:effectRef idx="1">
              <a:schemeClr val="accent5"/>
            </a:effectRef>
            <a:fontRef idx="minor">
              <a:schemeClr val="tx1"/>
            </a:fontRef>
          </p:style>
        </p:cxnSp>
        <p:cxnSp>
          <p:nvCxnSpPr>
            <p:cNvPr id="100" name="Straight Arrow Connector 99">
              <a:extLst>
                <a:ext uri="{FF2B5EF4-FFF2-40B4-BE49-F238E27FC236}">
                  <a16:creationId xmlns:a16="http://schemas.microsoft.com/office/drawing/2014/main" id="{BE3D57B1-4EE1-8B4E-A2F8-7290757B02B2}"/>
                </a:ext>
              </a:extLst>
            </p:cNvPr>
            <p:cNvCxnSpPr>
              <a:cxnSpLocks/>
            </p:cNvCxnSpPr>
            <p:nvPr/>
          </p:nvCxnSpPr>
          <p:spPr>
            <a:xfrm>
              <a:off x="4837289" y="4358471"/>
              <a:ext cx="967541" cy="0"/>
            </a:xfrm>
            <a:prstGeom prst="straightConnector1">
              <a:avLst/>
            </a:prstGeom>
            <a:ln>
              <a:solidFill>
                <a:schemeClr val="tx2"/>
              </a:solidFill>
              <a:prstDash val="sysDot"/>
              <a:headEnd type="none" w="med" len="med"/>
              <a:tailEnd type="arrow" w="med" len="med"/>
            </a:ln>
          </p:spPr>
          <p:style>
            <a:lnRef idx="2">
              <a:schemeClr val="accent5"/>
            </a:lnRef>
            <a:fillRef idx="0">
              <a:schemeClr val="accent5"/>
            </a:fillRef>
            <a:effectRef idx="1">
              <a:schemeClr val="accent5"/>
            </a:effectRef>
            <a:fontRef idx="minor">
              <a:schemeClr val="tx1"/>
            </a:fontRef>
          </p:style>
        </p:cxnSp>
        <p:cxnSp>
          <p:nvCxnSpPr>
            <p:cNvPr id="101" name="Straight Arrow Connector 100">
              <a:extLst>
                <a:ext uri="{FF2B5EF4-FFF2-40B4-BE49-F238E27FC236}">
                  <a16:creationId xmlns:a16="http://schemas.microsoft.com/office/drawing/2014/main" id="{4FECEE40-CD2A-C148-9FF4-F588446FE58A}"/>
                </a:ext>
              </a:extLst>
            </p:cNvPr>
            <p:cNvCxnSpPr>
              <a:cxnSpLocks/>
            </p:cNvCxnSpPr>
            <p:nvPr/>
          </p:nvCxnSpPr>
          <p:spPr>
            <a:xfrm>
              <a:off x="4837289" y="6441157"/>
              <a:ext cx="967541" cy="0"/>
            </a:xfrm>
            <a:prstGeom prst="straightConnector1">
              <a:avLst/>
            </a:prstGeom>
            <a:ln>
              <a:solidFill>
                <a:schemeClr val="tx2"/>
              </a:solidFill>
              <a:prstDash val="sysDot"/>
              <a:headEnd type="none" w="med" len="med"/>
              <a:tailEnd type="arrow" w="med" len="med"/>
            </a:ln>
          </p:spPr>
          <p:style>
            <a:lnRef idx="2">
              <a:schemeClr val="accent5"/>
            </a:lnRef>
            <a:fillRef idx="0">
              <a:schemeClr val="accent5"/>
            </a:fillRef>
            <a:effectRef idx="1">
              <a:schemeClr val="accent5"/>
            </a:effectRef>
            <a:fontRef idx="minor">
              <a:schemeClr val="tx1"/>
            </a:fontRef>
          </p:style>
        </p:cxnSp>
      </p:grpSp>
      <p:sp>
        <p:nvSpPr>
          <p:cNvPr id="103" name="TextBox 102">
            <a:extLst>
              <a:ext uri="{FF2B5EF4-FFF2-40B4-BE49-F238E27FC236}">
                <a16:creationId xmlns:a16="http://schemas.microsoft.com/office/drawing/2014/main" id="{93332E81-F0CF-1A4F-80E0-AC48AEE841FA}"/>
              </a:ext>
            </a:extLst>
          </p:cNvPr>
          <p:cNvSpPr txBox="1"/>
          <p:nvPr/>
        </p:nvSpPr>
        <p:spPr>
          <a:xfrm>
            <a:off x="3298795" y="3989350"/>
            <a:ext cx="1542410" cy="338554"/>
          </a:xfrm>
          <a:prstGeom prst="rect">
            <a:avLst/>
          </a:prstGeom>
          <a:noFill/>
        </p:spPr>
        <p:txBody>
          <a:bodyPr wrap="none" rtlCol="0">
            <a:spAutoFit/>
          </a:bodyPr>
          <a:lstStyle/>
          <a:p>
            <a:r>
              <a:rPr lang="en-DE" sz="1600" dirty="0">
                <a:solidFill>
                  <a:schemeClr val="accent5"/>
                </a:solidFill>
                <a:latin typeface="Hack Nerd Font" panose="020B0609030202020204" pitchFamily="49" charset="0"/>
                <a:ea typeface="Hack Nerd Font" panose="020B0609030202020204" pitchFamily="49" charset="0"/>
                <a:cs typeface="Hack Nerd Font" panose="020B0609030202020204" pitchFamily="49" charset="0"/>
              </a:rPr>
              <a:t>jsii-pacmak</a:t>
            </a:r>
            <a:endParaRPr lang="en-GB" sz="16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04" name="Straight Arrow Connector 103">
            <a:extLst>
              <a:ext uri="{FF2B5EF4-FFF2-40B4-BE49-F238E27FC236}">
                <a16:creationId xmlns:a16="http://schemas.microsoft.com/office/drawing/2014/main" id="{F58191B1-2B3E-984C-86C7-4F77431C6EF4}"/>
              </a:ext>
            </a:extLst>
          </p:cNvPr>
          <p:cNvCxnSpPr>
            <a:cxnSpLocks/>
          </p:cNvCxnSpPr>
          <p:nvPr/>
        </p:nvCxnSpPr>
        <p:spPr>
          <a:xfrm>
            <a:off x="6931378" y="2299991"/>
            <a:ext cx="2753453" cy="0"/>
          </a:xfrm>
          <a:prstGeom prst="straightConnector1">
            <a:avLst/>
          </a:prstGeom>
          <a:ln>
            <a:solidFill>
              <a:schemeClr val="tx2"/>
            </a:solidFill>
            <a:prstDash val="sysDot"/>
            <a:headEnd type="none" w="med" len="med"/>
            <a:tailEnd type="arrow" w="med" len="med"/>
          </a:ln>
        </p:spPr>
        <p:style>
          <a:lnRef idx="2">
            <a:schemeClr val="accent5"/>
          </a:lnRef>
          <a:fillRef idx="0">
            <a:schemeClr val="accent5"/>
          </a:fillRef>
          <a:effectRef idx="1">
            <a:schemeClr val="accent5"/>
          </a:effectRef>
          <a:fontRef idx="minor">
            <a:schemeClr val="tx1"/>
          </a:fontRef>
        </p:style>
      </p:cxnSp>
      <p:cxnSp>
        <p:nvCxnSpPr>
          <p:cNvPr id="107" name="Straight Arrow Connector 106">
            <a:extLst>
              <a:ext uri="{FF2B5EF4-FFF2-40B4-BE49-F238E27FC236}">
                <a16:creationId xmlns:a16="http://schemas.microsoft.com/office/drawing/2014/main" id="{57990336-508F-EE4C-914D-D12AB2B943C6}"/>
              </a:ext>
            </a:extLst>
          </p:cNvPr>
          <p:cNvCxnSpPr>
            <a:cxnSpLocks/>
          </p:cNvCxnSpPr>
          <p:nvPr/>
        </p:nvCxnSpPr>
        <p:spPr>
          <a:xfrm>
            <a:off x="6931378" y="4358471"/>
            <a:ext cx="2753453" cy="0"/>
          </a:xfrm>
          <a:prstGeom prst="straightConnector1">
            <a:avLst/>
          </a:prstGeom>
          <a:ln>
            <a:solidFill>
              <a:schemeClr val="tx2"/>
            </a:solidFill>
            <a:prstDash val="sysDot"/>
            <a:headEnd type="none" w="med" len="med"/>
            <a:tailEnd type="arrow" w="med" len="med"/>
          </a:ln>
        </p:spPr>
        <p:style>
          <a:lnRef idx="2">
            <a:schemeClr val="accent5"/>
          </a:lnRef>
          <a:fillRef idx="0">
            <a:schemeClr val="accent5"/>
          </a:fillRef>
          <a:effectRef idx="1">
            <a:schemeClr val="accent5"/>
          </a:effectRef>
          <a:fontRef idx="minor">
            <a:schemeClr val="tx1"/>
          </a:fontRef>
        </p:style>
      </p:cxnSp>
      <p:cxnSp>
        <p:nvCxnSpPr>
          <p:cNvPr id="108" name="Straight Arrow Connector 107">
            <a:extLst>
              <a:ext uri="{FF2B5EF4-FFF2-40B4-BE49-F238E27FC236}">
                <a16:creationId xmlns:a16="http://schemas.microsoft.com/office/drawing/2014/main" id="{D3C629D0-9CDD-C644-83E7-5009A3958398}"/>
              </a:ext>
            </a:extLst>
          </p:cNvPr>
          <p:cNvCxnSpPr>
            <a:cxnSpLocks/>
          </p:cNvCxnSpPr>
          <p:nvPr/>
        </p:nvCxnSpPr>
        <p:spPr>
          <a:xfrm>
            <a:off x="6931378" y="6416951"/>
            <a:ext cx="2753453" cy="0"/>
          </a:xfrm>
          <a:prstGeom prst="straightConnector1">
            <a:avLst/>
          </a:prstGeom>
          <a:ln>
            <a:solidFill>
              <a:schemeClr val="tx2"/>
            </a:solidFill>
            <a:prstDash val="sysDot"/>
            <a:headEnd type="none" w="med" len="med"/>
            <a:tailEnd type="arrow" w="med" len="med"/>
          </a:ln>
        </p:spPr>
        <p:style>
          <a:lnRef idx="2">
            <a:schemeClr val="accent5"/>
          </a:lnRef>
          <a:fillRef idx="0">
            <a:schemeClr val="accent5"/>
          </a:fillRef>
          <a:effectRef idx="1">
            <a:schemeClr val="accent5"/>
          </a:effectRef>
          <a:fontRef idx="minor">
            <a:schemeClr val="tx1"/>
          </a:fontRef>
        </p:style>
      </p:cxnSp>
      <p:sp>
        <p:nvSpPr>
          <p:cNvPr id="116" name="TextBox 115">
            <a:extLst>
              <a:ext uri="{FF2B5EF4-FFF2-40B4-BE49-F238E27FC236}">
                <a16:creationId xmlns:a16="http://schemas.microsoft.com/office/drawing/2014/main" id="{C1660AA3-6B67-9340-BC27-40A481DD4262}"/>
              </a:ext>
            </a:extLst>
          </p:cNvPr>
          <p:cNvSpPr txBox="1"/>
          <p:nvPr/>
        </p:nvSpPr>
        <p:spPr>
          <a:xfrm>
            <a:off x="7437115" y="1843924"/>
            <a:ext cx="1665841" cy="338554"/>
          </a:xfrm>
          <a:prstGeom prst="rect">
            <a:avLst/>
          </a:prstGeom>
          <a:noFill/>
        </p:spPr>
        <p:txBody>
          <a:bodyPr wrap="none" rtlCol="0">
            <a:spAutoFit/>
          </a:bodyPr>
          <a:lstStyle/>
          <a:p>
            <a:r>
              <a:rPr lang="en-DE" sz="1600" dirty="0">
                <a:solidFill>
                  <a:schemeClr val="accent5"/>
                </a:solidFill>
                <a:latin typeface="Hack Nerd Font" panose="020B0609030202020204" pitchFamily="49" charset="0"/>
                <a:ea typeface="Hack Nerd Font" panose="020B0609030202020204" pitchFamily="49" charset="0"/>
                <a:cs typeface="Hack Nerd Font" panose="020B0609030202020204" pitchFamily="49" charset="0"/>
              </a:rPr>
              <a:t>twine </a:t>
            </a:r>
            <a:r>
              <a:rPr lang="en-DE" sz="1600" dirty="0">
                <a:latin typeface="Hack Nerd Font" panose="020B0609030202020204" pitchFamily="49" charset="0"/>
                <a:ea typeface="Hack Nerd Font" panose="020B0609030202020204" pitchFamily="49" charset="0"/>
                <a:cs typeface="Hack Nerd Font" panose="020B0609030202020204" pitchFamily="49" charset="0"/>
              </a:rPr>
              <a:t>upload</a:t>
            </a:r>
            <a:endParaRPr lang="en-GB" sz="16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7" name="TextBox 116">
            <a:extLst>
              <a:ext uri="{FF2B5EF4-FFF2-40B4-BE49-F238E27FC236}">
                <a16:creationId xmlns:a16="http://schemas.microsoft.com/office/drawing/2014/main" id="{2F7BF27F-4007-0441-A9D0-0181B67FB461}"/>
              </a:ext>
            </a:extLst>
          </p:cNvPr>
          <p:cNvSpPr txBox="1"/>
          <p:nvPr/>
        </p:nvSpPr>
        <p:spPr>
          <a:xfrm>
            <a:off x="7437115" y="3884442"/>
            <a:ext cx="1418978" cy="338554"/>
          </a:xfrm>
          <a:prstGeom prst="rect">
            <a:avLst/>
          </a:prstGeom>
          <a:noFill/>
        </p:spPr>
        <p:txBody>
          <a:bodyPr wrap="none" rtlCol="0">
            <a:spAutoFit/>
          </a:bodyPr>
          <a:lstStyle/>
          <a:p>
            <a:r>
              <a:rPr lang="en-DE" sz="1600" dirty="0">
                <a:solidFill>
                  <a:schemeClr val="accent5"/>
                </a:solidFill>
                <a:latin typeface="Hack Nerd Font" panose="020B0609030202020204" pitchFamily="49" charset="0"/>
                <a:ea typeface="Hack Nerd Font" panose="020B0609030202020204" pitchFamily="49" charset="0"/>
                <a:cs typeface="Hack Nerd Font" panose="020B0609030202020204" pitchFamily="49" charset="0"/>
              </a:rPr>
              <a:t>mvn </a:t>
            </a:r>
            <a:r>
              <a:rPr lang="en-DE" sz="1600" dirty="0">
                <a:latin typeface="Hack Nerd Font" panose="020B0609030202020204" pitchFamily="49" charset="0"/>
                <a:ea typeface="Hack Nerd Font" panose="020B0609030202020204" pitchFamily="49" charset="0"/>
                <a:cs typeface="Hack Nerd Font" panose="020B0609030202020204" pitchFamily="49" charset="0"/>
              </a:rPr>
              <a:t>deploy</a:t>
            </a:r>
            <a:endParaRPr lang="en-GB" sz="16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8" name="TextBox 117">
            <a:extLst>
              <a:ext uri="{FF2B5EF4-FFF2-40B4-BE49-F238E27FC236}">
                <a16:creationId xmlns:a16="http://schemas.microsoft.com/office/drawing/2014/main" id="{428C451B-D610-194E-889B-81E06FCB3E65}"/>
              </a:ext>
            </a:extLst>
          </p:cNvPr>
          <p:cNvSpPr txBox="1"/>
          <p:nvPr/>
        </p:nvSpPr>
        <p:spPr>
          <a:xfrm>
            <a:off x="7437115" y="5936802"/>
            <a:ext cx="1542410" cy="338554"/>
          </a:xfrm>
          <a:prstGeom prst="rect">
            <a:avLst/>
          </a:prstGeom>
          <a:noFill/>
        </p:spPr>
        <p:txBody>
          <a:bodyPr wrap="none" rtlCol="0">
            <a:spAutoFit/>
          </a:bodyPr>
          <a:lstStyle/>
          <a:p>
            <a:r>
              <a:rPr lang="en-DE" sz="1600" dirty="0">
                <a:solidFill>
                  <a:schemeClr val="accent5"/>
                </a:solidFill>
                <a:latin typeface="Hack Nerd Font" panose="020B0609030202020204" pitchFamily="49" charset="0"/>
                <a:ea typeface="Hack Nerd Font" panose="020B0609030202020204" pitchFamily="49" charset="0"/>
                <a:cs typeface="Hack Nerd Font" panose="020B0609030202020204" pitchFamily="49" charset="0"/>
              </a:rPr>
              <a:t>npm </a:t>
            </a:r>
            <a:r>
              <a:rPr lang="en-DE" sz="1600" dirty="0">
                <a:latin typeface="Hack Nerd Font" panose="020B0609030202020204" pitchFamily="49" charset="0"/>
                <a:ea typeface="Hack Nerd Font" panose="020B0609030202020204" pitchFamily="49" charset="0"/>
                <a:cs typeface="Hack Nerd Font" panose="020B0609030202020204" pitchFamily="49" charset="0"/>
              </a:rPr>
              <a:t>publish</a:t>
            </a:r>
            <a:endParaRPr lang="en-GB" sz="16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166797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a:xfrm>
            <a:off x="0" y="0"/>
            <a:ext cx="14630400" cy="82296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defRPr/>
            </a:pPr>
            <a:endParaRPr lang="en-US" sz="2160" dirty="0">
              <a:solidFill>
                <a:prstClr val="white"/>
              </a:solidFill>
              <a:latin typeface="Calibri" panose="020F0502020204030204"/>
            </a:endParaRPr>
          </a:p>
        </p:txBody>
      </p:sp>
      <p:sp>
        <p:nvSpPr>
          <p:cNvPr id="8" name="Title 1"/>
          <p:cNvSpPr txBox="1">
            <a:spLocks/>
          </p:cNvSpPr>
          <p:nvPr/>
        </p:nvSpPr>
        <p:spPr>
          <a:xfrm>
            <a:off x="2813096" y="6775468"/>
            <a:ext cx="9004208" cy="1051979"/>
          </a:xfrm>
          <a:prstGeom prst="rect">
            <a:avLst/>
          </a:prstGeom>
        </p:spPr>
        <p:txBody>
          <a:bodyPr vert="horz" lIns="109728" tIns="54864" rIns="109728" bIns="54864" rtlCol="0" anchor="ctr">
            <a:normAutofit/>
          </a:bodyPr>
          <a:lstStyle>
            <a:lvl1pPr algn="l" defTabSz="914400" rtl="0" eaLnBrk="1" latinLnBrk="0" hangingPunct="1">
              <a:lnSpc>
                <a:spcPct val="90000"/>
              </a:lnSpc>
              <a:spcBef>
                <a:spcPct val="0"/>
              </a:spcBef>
              <a:buNone/>
              <a:defRPr sz="3600" b="0" kern="1200">
                <a:solidFill>
                  <a:srgbClr val="232F3E"/>
                </a:solidFill>
                <a:latin typeface="Amazon Ember" charset="0"/>
                <a:ea typeface="Amazon Ember" charset="0"/>
                <a:cs typeface="Amazon Ember" charset="0"/>
              </a:defRPr>
            </a:lvl1pPr>
          </a:lstStyle>
          <a:p>
            <a:pPr algn="ctr" defTabSz="1097280">
              <a:defRPr/>
            </a:pPr>
            <a:r>
              <a:rPr lang="en-US" sz="2880" dirty="0">
                <a:solidFill>
                  <a:srgbClr val="FF0000"/>
                </a:solidFill>
              </a:rPr>
              <a:t>DO NOT PRESENT THIS SLIDE</a:t>
            </a:r>
          </a:p>
        </p:txBody>
      </p:sp>
      <p:sp>
        <p:nvSpPr>
          <p:cNvPr id="14" name="Title 17">
            <a:extLst>
              <a:ext uri="{FF2B5EF4-FFF2-40B4-BE49-F238E27FC236}">
                <a16:creationId xmlns:a16="http://schemas.microsoft.com/office/drawing/2014/main" id="{D494AAA4-3BD1-4047-A1DC-F2462386CEBC}"/>
              </a:ext>
            </a:extLst>
          </p:cNvPr>
          <p:cNvSpPr txBox="1">
            <a:spLocks/>
          </p:cNvSpPr>
          <p:nvPr/>
        </p:nvSpPr>
        <p:spPr>
          <a:xfrm>
            <a:off x="538863" y="622631"/>
            <a:ext cx="13128486" cy="873186"/>
          </a:xfrm>
          <a:prstGeom prst="rect">
            <a:avLst/>
          </a:prstGeom>
        </p:spPr>
        <p:txBody>
          <a:bodyPr vert="horz" lIns="91440" tIns="45720" rIns="91440" bIns="45720" rtlCol="0" anchor="t">
            <a:noAutofit/>
          </a:bodyPr>
          <a:lstStyle>
            <a:lvl1pPr algn="l" defTabSz="731520" rtl="0" eaLnBrk="1" latinLnBrk="0" hangingPunct="1">
              <a:spcBef>
                <a:spcPct val="0"/>
              </a:spcBef>
              <a:buNone/>
              <a:defRPr sz="3840" b="1" i="0" kern="1200">
                <a:solidFill>
                  <a:schemeClr val="bg1"/>
                </a:solidFill>
                <a:latin typeface="Amazon Ember Regular" charset="0"/>
                <a:ea typeface="+mj-ea"/>
                <a:cs typeface="Amazon Ember Regular" charset="0"/>
              </a:defRPr>
            </a:lvl1pPr>
          </a:lstStyle>
          <a:p>
            <a:pPr>
              <a:defRPr/>
            </a:pPr>
            <a:r>
              <a:rPr lang="en-US" sz="3600" dirty="0">
                <a:solidFill>
                  <a:srgbClr val="FFFFFF"/>
                </a:solidFill>
              </a:rPr>
              <a:t>AWS CDK First Call Deck Readme</a:t>
            </a:r>
          </a:p>
        </p:txBody>
      </p:sp>
      <p:sp>
        <p:nvSpPr>
          <p:cNvPr id="16" name="Content Placeholder 5">
            <a:extLst>
              <a:ext uri="{FF2B5EF4-FFF2-40B4-BE49-F238E27FC236}">
                <a16:creationId xmlns:a16="http://schemas.microsoft.com/office/drawing/2014/main" id="{2BE23B61-061F-124D-B6DC-BF23F0E2A876}"/>
              </a:ext>
            </a:extLst>
          </p:cNvPr>
          <p:cNvSpPr txBox="1">
            <a:spLocks/>
          </p:cNvSpPr>
          <p:nvPr/>
        </p:nvSpPr>
        <p:spPr>
          <a:xfrm>
            <a:off x="538864" y="1399974"/>
            <a:ext cx="13536592" cy="5375494"/>
          </a:xfrm>
          <a:prstGeom prst="rect">
            <a:avLst/>
          </a:prstGeom>
        </p:spPr>
        <p:txBody>
          <a:bodyPr/>
          <a:lstStyle>
            <a:lvl1pPr marL="0" indent="0" algn="l" defTabSz="457200" rtl="0" eaLnBrk="1" latinLnBrk="0" hangingPunct="1">
              <a:spcBef>
                <a:spcPct val="20000"/>
              </a:spcBef>
              <a:buFontTx/>
              <a:buNone/>
              <a:defRPr sz="18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4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2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731520">
              <a:defRPr/>
            </a:pPr>
            <a:r>
              <a:rPr lang="en-US" sz="2000" b="1" dirty="0">
                <a:solidFill>
                  <a:srgbClr val="FFFFFF"/>
                </a:solidFill>
              </a:rPr>
              <a:t>DEMO</a:t>
            </a:r>
          </a:p>
          <a:p>
            <a:pPr defTabSz="731520">
              <a:defRPr/>
            </a:pPr>
            <a:endParaRPr lang="en-US" sz="2000" b="1" dirty="0">
              <a:solidFill>
                <a:srgbClr val="FFFFFF"/>
              </a:solidFill>
            </a:endParaRPr>
          </a:p>
          <a:p>
            <a:pPr defTabSz="731520">
              <a:defRPr/>
            </a:pPr>
            <a:r>
              <a:rPr lang="en-US" sz="2000" dirty="0">
                <a:solidFill>
                  <a:srgbClr val="FFFFFF"/>
                </a:solidFill>
              </a:rPr>
              <a:t>It is important to showcase the CDK capabilities in a short demo. You can find detailed instructions here:</a:t>
            </a:r>
          </a:p>
          <a:p>
            <a:pPr defTabSz="731520">
              <a:defRPr/>
            </a:pPr>
            <a:endParaRPr lang="en-US" sz="2000" dirty="0">
              <a:solidFill>
                <a:srgbClr val="FFFFFF"/>
              </a:solidFill>
            </a:endParaRPr>
          </a:p>
          <a:p>
            <a:pPr algn="ctr" defTabSz="731520">
              <a:defRPr/>
            </a:pPr>
            <a:r>
              <a:rPr lang="en-US" sz="3200" dirty="0">
                <a:solidFill>
                  <a:srgbClr val="FFFFFF"/>
                </a:solidFill>
                <a:hlinkClick r:id="rId3"/>
              </a:rPr>
              <a:t>https://github.com/am29d/cdk-serverless-demo</a:t>
            </a:r>
            <a:endParaRPr lang="en-US" sz="3200" dirty="0">
              <a:solidFill>
                <a:srgbClr val="FFFFFF"/>
              </a:solidFill>
            </a:endParaRPr>
          </a:p>
          <a:p>
            <a:pPr defTabSz="731520">
              <a:defRPr/>
            </a:pPr>
            <a:endParaRPr lang="en-US" sz="2000" dirty="0">
              <a:solidFill>
                <a:srgbClr val="FFFFFF"/>
              </a:solidFill>
            </a:endParaRPr>
          </a:p>
          <a:p>
            <a:pPr defTabSz="731520">
              <a:defRPr/>
            </a:pPr>
            <a:r>
              <a:rPr lang="en-US" sz="2000" dirty="0">
                <a:solidFill>
                  <a:srgbClr val="FFFFFF"/>
                </a:solidFill>
              </a:rPr>
              <a:t>The demo project is up to date, please make sure to practice the demo few times before the presentation to insist on highest standards and provide good customer experience. If you have any issues with the demo ping me on chime any time.</a:t>
            </a:r>
          </a:p>
        </p:txBody>
      </p:sp>
    </p:spTree>
    <p:extLst>
      <p:ext uri="{BB962C8B-B14F-4D97-AF65-F5344CB8AC3E}">
        <p14:creationId xmlns:p14="http://schemas.microsoft.com/office/powerpoint/2010/main" val="7916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692947D-1CEF-924B-ADF8-D0E4B52EE51A}"/>
              </a:ext>
            </a:extLst>
          </p:cNvPr>
          <p:cNvSpPr>
            <a:spLocks noGrp="1"/>
          </p:cNvSpPr>
          <p:nvPr>
            <p:ph type="body" sz="quarter" idx="10"/>
          </p:nvPr>
        </p:nvSpPr>
        <p:spPr>
          <a:xfrm>
            <a:off x="548639" y="5950356"/>
            <a:ext cx="8832427" cy="996597"/>
          </a:xfrm>
        </p:spPr>
        <p:txBody>
          <a:bodyPr>
            <a:normAutofit/>
          </a:bodyPr>
          <a:lstStyle/>
          <a:p>
            <a:r>
              <a:rPr lang="en-US" i="1" dirty="0"/>
              <a:t>Name</a:t>
            </a:r>
          </a:p>
          <a:p>
            <a:r>
              <a:rPr lang="en-US" i="1" dirty="0"/>
              <a:t>Role</a:t>
            </a:r>
          </a:p>
        </p:txBody>
      </p:sp>
      <p:sp>
        <p:nvSpPr>
          <p:cNvPr id="6" name="Text Placeholder 5">
            <a:extLst>
              <a:ext uri="{FF2B5EF4-FFF2-40B4-BE49-F238E27FC236}">
                <a16:creationId xmlns:a16="http://schemas.microsoft.com/office/drawing/2014/main" id="{DEB6A515-CE08-5146-8E7D-131F486B0482}"/>
              </a:ext>
            </a:extLst>
          </p:cNvPr>
          <p:cNvSpPr>
            <a:spLocks noGrp="1"/>
          </p:cNvSpPr>
          <p:nvPr>
            <p:ph type="body" sz="quarter" idx="12"/>
          </p:nvPr>
        </p:nvSpPr>
        <p:spPr>
          <a:xfrm>
            <a:off x="548640" y="3053166"/>
            <a:ext cx="12286827" cy="1191259"/>
          </a:xfrm>
        </p:spPr>
        <p:txBody>
          <a:bodyPr/>
          <a:lstStyle/>
          <a:p>
            <a:r>
              <a:rPr lang="en-GB" sz="5400" dirty="0"/>
              <a:t>AWS Cloud Development Kit (CDK)</a:t>
            </a:r>
            <a:endParaRPr lang="en-US" sz="5400" dirty="0"/>
          </a:p>
        </p:txBody>
      </p:sp>
      <p:sp>
        <p:nvSpPr>
          <p:cNvPr id="3" name="Text Placeholder 2">
            <a:extLst>
              <a:ext uri="{FF2B5EF4-FFF2-40B4-BE49-F238E27FC236}">
                <a16:creationId xmlns:a16="http://schemas.microsoft.com/office/drawing/2014/main" id="{C7A76677-FCE9-CF43-B087-655F1CA2FEEC}"/>
              </a:ext>
            </a:extLst>
          </p:cNvPr>
          <p:cNvSpPr>
            <a:spLocks noGrp="1"/>
          </p:cNvSpPr>
          <p:nvPr>
            <p:ph type="body" sz="quarter" idx="13"/>
          </p:nvPr>
        </p:nvSpPr>
        <p:spPr/>
        <p:txBody>
          <a:bodyPr/>
          <a:lstStyle/>
          <a:p>
            <a:r>
              <a:rPr lang="en-DE" dirty="0"/>
              <a:t>A modern way to build your AWS infrastructure</a:t>
            </a:r>
          </a:p>
        </p:txBody>
      </p:sp>
    </p:spTree>
    <p:extLst>
      <p:ext uri="{BB962C8B-B14F-4D97-AF65-F5344CB8AC3E}">
        <p14:creationId xmlns:p14="http://schemas.microsoft.com/office/powerpoint/2010/main" val="805821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83893D01-B24E-C54F-B3D6-452B3B645800}"/>
              </a:ext>
            </a:extLst>
          </p:cNvPr>
          <p:cNvSpPr/>
          <p:nvPr/>
        </p:nvSpPr>
        <p:spPr>
          <a:xfrm>
            <a:off x="2469888" y="5917031"/>
            <a:ext cx="4231935" cy="676594"/>
          </a:xfrm>
          <a:prstGeom prst="roundRect">
            <a:avLst/>
          </a:prstGeom>
          <a:solidFill>
            <a:srgbClr val="818080"/>
          </a:solidFill>
          <a:ln>
            <a:solidFill>
              <a:schemeClr val="tx1">
                <a:lumMod val="6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DE" sz="2400" dirty="0"/>
              <a:t>Manual</a:t>
            </a:r>
          </a:p>
        </p:txBody>
      </p:sp>
      <p:sp>
        <p:nvSpPr>
          <p:cNvPr id="5" name="Rounded Rectangle 4">
            <a:extLst>
              <a:ext uri="{FF2B5EF4-FFF2-40B4-BE49-F238E27FC236}">
                <a16:creationId xmlns:a16="http://schemas.microsoft.com/office/drawing/2014/main" id="{5310348C-E0BC-DC4C-B2F5-ABE2DF2AB2D6}"/>
              </a:ext>
            </a:extLst>
          </p:cNvPr>
          <p:cNvSpPr/>
          <p:nvPr/>
        </p:nvSpPr>
        <p:spPr>
          <a:xfrm>
            <a:off x="2469888" y="4797410"/>
            <a:ext cx="4231935" cy="676594"/>
          </a:xfrm>
          <a:prstGeom prst="roundRect">
            <a:avLst/>
          </a:prstGeom>
          <a:solidFill>
            <a:srgbClr val="B78D76"/>
          </a:solidFill>
          <a:ln>
            <a:solidFill>
              <a:schemeClr val="tx1">
                <a:lumMod val="6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DE" sz="2400" dirty="0"/>
              <a:t>Scripted</a:t>
            </a:r>
          </a:p>
        </p:txBody>
      </p:sp>
      <p:sp>
        <p:nvSpPr>
          <p:cNvPr id="6" name="Rounded Rectangle 5">
            <a:extLst>
              <a:ext uri="{FF2B5EF4-FFF2-40B4-BE49-F238E27FC236}">
                <a16:creationId xmlns:a16="http://schemas.microsoft.com/office/drawing/2014/main" id="{5174F2A0-CC3C-1742-BCB7-DFD0D7F43C52}"/>
              </a:ext>
            </a:extLst>
          </p:cNvPr>
          <p:cNvSpPr/>
          <p:nvPr/>
        </p:nvSpPr>
        <p:spPr>
          <a:xfrm>
            <a:off x="2469888" y="2558169"/>
            <a:ext cx="4231935" cy="676594"/>
          </a:xfrm>
          <a:prstGeom prst="roundRect">
            <a:avLst/>
          </a:prstGeom>
          <a:solidFill>
            <a:srgbClr val="F2983E"/>
          </a:solidFill>
          <a:ln>
            <a:solidFill>
              <a:schemeClr val="tx1">
                <a:lumMod val="6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DE" sz="2400" dirty="0"/>
              <a:t>Generators</a:t>
            </a:r>
          </a:p>
        </p:txBody>
      </p:sp>
      <p:sp>
        <p:nvSpPr>
          <p:cNvPr id="7" name="Rounded Rectangle 6">
            <a:extLst>
              <a:ext uri="{FF2B5EF4-FFF2-40B4-BE49-F238E27FC236}">
                <a16:creationId xmlns:a16="http://schemas.microsoft.com/office/drawing/2014/main" id="{DAACE632-3BCF-B44D-A1B8-3C7D76C89467}"/>
              </a:ext>
            </a:extLst>
          </p:cNvPr>
          <p:cNvSpPr/>
          <p:nvPr/>
        </p:nvSpPr>
        <p:spPr>
          <a:xfrm>
            <a:off x="2469888" y="1438549"/>
            <a:ext cx="4231935" cy="676594"/>
          </a:xfrm>
          <a:prstGeom prst="roundRect">
            <a:avLst/>
          </a:prstGeom>
          <a:solidFill>
            <a:srgbClr val="FF9C00"/>
          </a:solidFill>
          <a:ln>
            <a:solidFill>
              <a:schemeClr val="tx1">
                <a:lumMod val="6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DE" sz="2400" dirty="0"/>
              <a:t>Abstractions</a:t>
            </a:r>
          </a:p>
        </p:txBody>
      </p:sp>
      <p:sp>
        <p:nvSpPr>
          <p:cNvPr id="8" name="Rounded Rectangle 7">
            <a:extLst>
              <a:ext uri="{FF2B5EF4-FFF2-40B4-BE49-F238E27FC236}">
                <a16:creationId xmlns:a16="http://schemas.microsoft.com/office/drawing/2014/main" id="{F7490071-3955-1B4D-BBBA-1A9595E17A7E}"/>
              </a:ext>
            </a:extLst>
          </p:cNvPr>
          <p:cNvSpPr/>
          <p:nvPr/>
        </p:nvSpPr>
        <p:spPr>
          <a:xfrm>
            <a:off x="2469888" y="3677789"/>
            <a:ext cx="4231935" cy="676594"/>
          </a:xfrm>
          <a:prstGeom prst="roundRect">
            <a:avLst/>
          </a:prstGeom>
          <a:solidFill>
            <a:srgbClr val="DC935E"/>
          </a:solidFill>
          <a:ln>
            <a:solidFill>
              <a:schemeClr val="tx1">
                <a:lumMod val="6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DE" sz="2400" dirty="0"/>
              <a:t>Declarative</a:t>
            </a:r>
          </a:p>
        </p:txBody>
      </p:sp>
      <p:sp>
        <p:nvSpPr>
          <p:cNvPr id="2" name="TextBox 1">
            <a:extLst>
              <a:ext uri="{FF2B5EF4-FFF2-40B4-BE49-F238E27FC236}">
                <a16:creationId xmlns:a16="http://schemas.microsoft.com/office/drawing/2014/main" id="{28B23EDA-D731-774B-9019-EAFC1DAAE094}"/>
              </a:ext>
            </a:extLst>
          </p:cNvPr>
          <p:cNvSpPr txBox="1"/>
          <p:nvPr/>
        </p:nvSpPr>
        <p:spPr>
          <a:xfrm>
            <a:off x="7301346" y="5986023"/>
            <a:ext cx="6384915" cy="538609"/>
          </a:xfrm>
          <a:prstGeom prst="rect">
            <a:avLst/>
          </a:prstGeom>
          <a:noFill/>
        </p:spPr>
        <p:txBody>
          <a:bodyPr wrap="square" rtlCol="0">
            <a:spAutoFit/>
          </a:bodyPr>
          <a:lstStyle/>
          <a:p>
            <a:pPr algn="l"/>
            <a:r>
              <a:rPr lang="en-DE" sz="2900" dirty="0">
                <a:latin typeface="Amazon Ember" panose="020B0603020204020204" pitchFamily="34" charset="0"/>
                <a:ea typeface="Amazon Ember" panose="020B0603020204020204" pitchFamily="34" charset="0"/>
                <a:cs typeface="Amazon Ember" panose="020B0603020204020204" pitchFamily="34" charset="0"/>
              </a:rPr>
              <a:t>Wikis, Playbooks, Ask-Bob-he-knows</a:t>
            </a:r>
          </a:p>
        </p:txBody>
      </p:sp>
      <p:sp>
        <p:nvSpPr>
          <p:cNvPr id="10" name="TextBox 9">
            <a:extLst>
              <a:ext uri="{FF2B5EF4-FFF2-40B4-BE49-F238E27FC236}">
                <a16:creationId xmlns:a16="http://schemas.microsoft.com/office/drawing/2014/main" id="{F3D6CD9C-A845-D34B-95EE-B0B81DAE66A9}"/>
              </a:ext>
            </a:extLst>
          </p:cNvPr>
          <p:cNvSpPr txBox="1"/>
          <p:nvPr/>
        </p:nvSpPr>
        <p:spPr>
          <a:xfrm>
            <a:off x="7301347" y="4860143"/>
            <a:ext cx="6384915" cy="538609"/>
          </a:xfrm>
          <a:prstGeom prst="rect">
            <a:avLst/>
          </a:prstGeom>
          <a:noFill/>
        </p:spPr>
        <p:txBody>
          <a:bodyPr wrap="square" rtlCol="0">
            <a:spAutoFit/>
          </a:bodyPr>
          <a:lstStyle/>
          <a:p>
            <a:pPr algn="l"/>
            <a:r>
              <a:rPr lang="en-DE" sz="2900" dirty="0">
                <a:latin typeface="Amazon Ember" panose="020B0603020204020204" pitchFamily="34" charset="0"/>
                <a:ea typeface="Amazon Ember" panose="020B0603020204020204" pitchFamily="34" charset="0"/>
                <a:cs typeface="Amazon Ember" panose="020B0603020204020204" pitchFamily="34" charset="0"/>
              </a:rPr>
              <a:t>#!/bin/bash</a:t>
            </a:r>
          </a:p>
        </p:txBody>
      </p:sp>
      <p:sp>
        <p:nvSpPr>
          <p:cNvPr id="11" name="TextBox 10">
            <a:extLst>
              <a:ext uri="{FF2B5EF4-FFF2-40B4-BE49-F238E27FC236}">
                <a16:creationId xmlns:a16="http://schemas.microsoft.com/office/drawing/2014/main" id="{2CC5A9AA-CFB1-184E-91B9-A305C4FCB3C7}"/>
              </a:ext>
            </a:extLst>
          </p:cNvPr>
          <p:cNvSpPr txBox="1"/>
          <p:nvPr/>
        </p:nvSpPr>
        <p:spPr>
          <a:xfrm>
            <a:off x="7315199" y="3746781"/>
            <a:ext cx="6384915" cy="538609"/>
          </a:xfrm>
          <a:prstGeom prst="rect">
            <a:avLst/>
          </a:prstGeom>
          <a:noFill/>
        </p:spPr>
        <p:txBody>
          <a:bodyPr wrap="square" rtlCol="0">
            <a:spAutoFit/>
          </a:bodyPr>
          <a:lstStyle/>
          <a:p>
            <a:pPr algn="l"/>
            <a:r>
              <a:rPr lang="en-DE" sz="2900" dirty="0">
                <a:latin typeface="Amazon Ember" panose="020B0603020204020204" pitchFamily="34" charset="0"/>
                <a:ea typeface="Amazon Ember" panose="020B0603020204020204" pitchFamily="34" charset="0"/>
                <a:cs typeface="Amazon Ember" panose="020B0603020204020204" pitchFamily="34" charset="0"/>
              </a:rPr>
              <a:t>CloudFormation, Terraform</a:t>
            </a:r>
          </a:p>
        </p:txBody>
      </p:sp>
      <p:sp>
        <p:nvSpPr>
          <p:cNvPr id="12" name="TextBox 11">
            <a:extLst>
              <a:ext uri="{FF2B5EF4-FFF2-40B4-BE49-F238E27FC236}">
                <a16:creationId xmlns:a16="http://schemas.microsoft.com/office/drawing/2014/main" id="{F08B2494-3312-2E45-94D5-F13693D76DE8}"/>
              </a:ext>
            </a:extLst>
          </p:cNvPr>
          <p:cNvSpPr txBox="1"/>
          <p:nvPr/>
        </p:nvSpPr>
        <p:spPr>
          <a:xfrm>
            <a:off x="7315200" y="2633419"/>
            <a:ext cx="6384915" cy="538609"/>
          </a:xfrm>
          <a:prstGeom prst="rect">
            <a:avLst/>
          </a:prstGeom>
          <a:noFill/>
        </p:spPr>
        <p:txBody>
          <a:bodyPr wrap="square" rtlCol="0">
            <a:spAutoFit/>
          </a:bodyPr>
          <a:lstStyle/>
          <a:p>
            <a:pPr algn="l"/>
            <a:r>
              <a:rPr lang="en-DE" sz="2900" dirty="0">
                <a:latin typeface="Amazon Ember" panose="020B0603020204020204" pitchFamily="34" charset="0"/>
                <a:ea typeface="Amazon Ember" panose="020B0603020204020204" pitchFamily="34" charset="0"/>
                <a:cs typeface="Amazon Ember" panose="020B0603020204020204" pitchFamily="34" charset="0"/>
              </a:rPr>
              <a:t>Troposphere, GoFormation</a:t>
            </a:r>
          </a:p>
        </p:txBody>
      </p:sp>
      <p:sp>
        <p:nvSpPr>
          <p:cNvPr id="13" name="TextBox 12">
            <a:extLst>
              <a:ext uri="{FF2B5EF4-FFF2-40B4-BE49-F238E27FC236}">
                <a16:creationId xmlns:a16="http://schemas.microsoft.com/office/drawing/2014/main" id="{7694216E-4E2B-2F4A-BEA5-1838946C9571}"/>
              </a:ext>
            </a:extLst>
          </p:cNvPr>
          <p:cNvSpPr txBox="1"/>
          <p:nvPr/>
        </p:nvSpPr>
        <p:spPr>
          <a:xfrm>
            <a:off x="7315200" y="1507541"/>
            <a:ext cx="6384915" cy="538609"/>
          </a:xfrm>
          <a:prstGeom prst="rect">
            <a:avLst/>
          </a:prstGeom>
          <a:noFill/>
        </p:spPr>
        <p:txBody>
          <a:bodyPr wrap="square" rtlCol="0">
            <a:spAutoFit/>
          </a:bodyPr>
          <a:lstStyle/>
          <a:p>
            <a:pPr algn="l"/>
            <a:r>
              <a:rPr lang="en-DE" sz="2900" dirty="0">
                <a:latin typeface="Amazon Ember" panose="020B0603020204020204" pitchFamily="34" charset="0"/>
                <a:ea typeface="Amazon Ember" panose="020B0603020204020204" pitchFamily="34" charset="0"/>
                <a:cs typeface="Amazon Ember" panose="020B0603020204020204" pitchFamily="34" charset="0"/>
              </a:rPr>
              <a:t>AWS CDK, Pulumi</a:t>
            </a:r>
          </a:p>
        </p:txBody>
      </p:sp>
    </p:spTree>
    <p:extLst>
      <p:ext uri="{BB962C8B-B14F-4D97-AF65-F5344CB8AC3E}">
        <p14:creationId xmlns:p14="http://schemas.microsoft.com/office/powerpoint/2010/main" val="332540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animBg="1"/>
      <p:bldP spid="5" grpId="0" animBg="1"/>
      <p:bldP spid="6" grpId="0" animBg="1"/>
      <p:bldP spid="7" grpId="0" animBg="1"/>
      <p:bldP spid="8" grpId="0" animBg="1"/>
      <p:bldP spid="2" grpId="1"/>
      <p:bldP spid="10" grpId="0"/>
      <p:bldP spid="11" grpId="0"/>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0ECC8-066D-154B-ADAC-E38811A7BDE8}"/>
              </a:ext>
            </a:extLst>
          </p:cNvPr>
          <p:cNvSpPr>
            <a:spLocks noGrp="1"/>
          </p:cNvSpPr>
          <p:nvPr>
            <p:ph type="title"/>
          </p:nvPr>
        </p:nvSpPr>
        <p:spPr>
          <a:xfrm>
            <a:off x="557784" y="460122"/>
            <a:ext cx="13514832" cy="904122"/>
          </a:xfrm>
        </p:spPr>
        <p:txBody>
          <a:bodyPr/>
          <a:lstStyle/>
          <a:p>
            <a:r>
              <a:rPr lang="en-DE" sz="4800" b="0" dirty="0">
                <a:latin typeface="Amazon Ember Light" panose="020B0403020204020204" pitchFamily="34" charset="0"/>
                <a:ea typeface="Amazon Ember Light" panose="020B0403020204020204" pitchFamily="34" charset="0"/>
                <a:cs typeface="Amazon Ember Light" panose="020B0403020204020204" pitchFamily="34" charset="0"/>
              </a:rPr>
              <a:t>AWS Cloud Development Kit</a:t>
            </a:r>
          </a:p>
        </p:txBody>
      </p:sp>
      <p:pic>
        <p:nvPicPr>
          <p:cNvPr id="3" name="Picture 2">
            <a:extLst>
              <a:ext uri="{FF2B5EF4-FFF2-40B4-BE49-F238E27FC236}">
                <a16:creationId xmlns:a16="http://schemas.microsoft.com/office/drawing/2014/main" id="{8B5BFE57-EC54-6D43-818E-06796AEE435D}"/>
              </a:ext>
            </a:extLst>
          </p:cNvPr>
          <p:cNvPicPr>
            <a:picLocks noChangeAspect="1"/>
          </p:cNvPicPr>
          <p:nvPr/>
        </p:nvPicPr>
        <p:blipFill>
          <a:blip r:embed="rId3">
            <a:alphaModFix/>
            <a:extLst>
              <a:ext uri="{BEBA8EAE-BF5A-486C-A8C5-ECC9F3942E4B}">
                <a14:imgProps xmlns:a14="http://schemas.microsoft.com/office/drawing/2010/main">
                  <a14:imgLayer r:embed="rId4">
                    <a14:imgEffect>
                      <a14:brightnessContrast contrast="5000"/>
                    </a14:imgEffect>
                  </a14:imgLayer>
                </a14:imgProps>
              </a:ext>
            </a:extLst>
          </a:blip>
          <a:stretch>
            <a:fillRect/>
          </a:stretch>
        </p:blipFill>
        <p:spPr>
          <a:xfrm>
            <a:off x="3615019" y="1826352"/>
            <a:ext cx="7955802" cy="5115909"/>
          </a:xfrm>
          <a:prstGeom prst="rect">
            <a:avLst/>
          </a:prstGeom>
        </p:spPr>
      </p:pic>
      <p:pic>
        <p:nvPicPr>
          <p:cNvPr id="4" name="Picture 3">
            <a:extLst>
              <a:ext uri="{FF2B5EF4-FFF2-40B4-BE49-F238E27FC236}">
                <a16:creationId xmlns:a16="http://schemas.microsoft.com/office/drawing/2014/main" id="{E4F06820-B9D2-0448-95E2-95C801D338AA}"/>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2831940" y="2787791"/>
            <a:ext cx="647591" cy="647589"/>
          </a:xfrm>
          <a:prstGeom prst="rect">
            <a:avLst/>
          </a:prstGeom>
        </p:spPr>
      </p:pic>
      <p:pic>
        <p:nvPicPr>
          <p:cNvPr id="5" name="Picture 4">
            <a:extLst>
              <a:ext uri="{FF2B5EF4-FFF2-40B4-BE49-F238E27FC236}">
                <a16:creationId xmlns:a16="http://schemas.microsoft.com/office/drawing/2014/main" id="{7033DF4D-14F0-3D4F-B728-5B7BBCC02625}"/>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2725471" y="5063382"/>
            <a:ext cx="860528" cy="860526"/>
          </a:xfrm>
          <a:prstGeom prst="rect">
            <a:avLst/>
          </a:prstGeom>
        </p:spPr>
      </p:pic>
      <p:grpSp>
        <p:nvGrpSpPr>
          <p:cNvPr id="6" name="Group 5">
            <a:extLst>
              <a:ext uri="{FF2B5EF4-FFF2-40B4-BE49-F238E27FC236}">
                <a16:creationId xmlns:a16="http://schemas.microsoft.com/office/drawing/2014/main" id="{41D9AA35-414A-7A41-95F7-5415D88DA583}"/>
              </a:ext>
            </a:extLst>
          </p:cNvPr>
          <p:cNvGrpSpPr/>
          <p:nvPr/>
        </p:nvGrpSpPr>
        <p:grpSpPr>
          <a:xfrm>
            <a:off x="12777725" y="3871372"/>
            <a:ext cx="756020" cy="756018"/>
            <a:chOff x="9947253" y="5423995"/>
            <a:chExt cx="1401333" cy="1401333"/>
          </a:xfrm>
        </p:grpSpPr>
        <p:sp>
          <p:nvSpPr>
            <p:cNvPr id="7" name="Oval 6">
              <a:extLst>
                <a:ext uri="{FF2B5EF4-FFF2-40B4-BE49-F238E27FC236}">
                  <a16:creationId xmlns:a16="http://schemas.microsoft.com/office/drawing/2014/main" id="{DFD23425-C4E0-B840-9238-F9ED3F887D50}"/>
                </a:ext>
              </a:extLst>
            </p:cNvPr>
            <p:cNvSpPr/>
            <p:nvPr/>
          </p:nvSpPr>
          <p:spPr bwMode="auto">
            <a:xfrm>
              <a:off x="9947253" y="5423995"/>
              <a:ext cx="1401333" cy="140133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5D703DF2-8BCB-C14F-AF7A-9A7D43F65C4C}"/>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10239507" y="5507475"/>
              <a:ext cx="777501" cy="1118159"/>
            </a:xfrm>
            <a:prstGeom prst="rect">
              <a:avLst/>
            </a:prstGeom>
          </p:spPr>
        </p:pic>
      </p:grpSp>
      <p:pic>
        <p:nvPicPr>
          <p:cNvPr id="9" name="Picture 8">
            <a:extLst>
              <a:ext uri="{FF2B5EF4-FFF2-40B4-BE49-F238E27FC236}">
                <a16:creationId xmlns:a16="http://schemas.microsoft.com/office/drawing/2014/main" id="{628E62AB-CEFB-CF4A-B4B8-B350A2E7AE44}"/>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12772950" y="1595782"/>
            <a:ext cx="765571" cy="756018"/>
          </a:xfrm>
          <a:prstGeom prst="rect">
            <a:avLst/>
          </a:prstGeom>
        </p:spPr>
      </p:pic>
      <p:pic>
        <p:nvPicPr>
          <p:cNvPr id="10" name="Picture 9">
            <a:extLst>
              <a:ext uri="{FF2B5EF4-FFF2-40B4-BE49-F238E27FC236}">
                <a16:creationId xmlns:a16="http://schemas.microsoft.com/office/drawing/2014/main" id="{2FCFC787-413B-264F-9EA8-36DD616679A5}"/>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2824552" y="497427"/>
            <a:ext cx="662366" cy="662364"/>
          </a:xfrm>
          <a:prstGeom prst="rect">
            <a:avLst/>
          </a:prstGeom>
        </p:spPr>
      </p:pic>
      <p:grpSp>
        <p:nvGrpSpPr>
          <p:cNvPr id="11" name="Group 10">
            <a:extLst>
              <a:ext uri="{FF2B5EF4-FFF2-40B4-BE49-F238E27FC236}">
                <a16:creationId xmlns:a16="http://schemas.microsoft.com/office/drawing/2014/main" id="{076322BB-DF30-4E46-9F36-604FF41E1A99}"/>
              </a:ext>
            </a:extLst>
          </p:cNvPr>
          <p:cNvGrpSpPr/>
          <p:nvPr/>
        </p:nvGrpSpPr>
        <p:grpSpPr>
          <a:xfrm>
            <a:off x="654689" y="1378951"/>
            <a:ext cx="2413160" cy="1793091"/>
            <a:chOff x="840287" y="2298500"/>
            <a:chExt cx="2413160" cy="1793091"/>
          </a:xfrm>
        </p:grpSpPr>
        <p:pic>
          <p:nvPicPr>
            <p:cNvPr id="12" name="Graphic 11">
              <a:extLst>
                <a:ext uri="{FF2B5EF4-FFF2-40B4-BE49-F238E27FC236}">
                  <a16:creationId xmlns:a16="http://schemas.microsoft.com/office/drawing/2014/main" id="{84171E54-9217-BB41-BBD0-9DB90804D9D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7954" y="2298500"/>
              <a:ext cx="1199526" cy="1199526"/>
            </a:xfrm>
            <a:prstGeom prst="rect">
              <a:avLst/>
            </a:prstGeom>
          </p:spPr>
        </p:pic>
        <p:sp>
          <p:nvSpPr>
            <p:cNvPr id="13" name="TextBox 12">
              <a:extLst>
                <a:ext uri="{FF2B5EF4-FFF2-40B4-BE49-F238E27FC236}">
                  <a16:creationId xmlns:a16="http://schemas.microsoft.com/office/drawing/2014/main" id="{649CDA87-F408-3D4A-8F09-37893051880D}"/>
                </a:ext>
              </a:extLst>
            </p:cNvPr>
            <p:cNvSpPr txBox="1"/>
            <p:nvPr/>
          </p:nvSpPr>
          <p:spPr>
            <a:xfrm>
              <a:off x="840287" y="3159028"/>
              <a:ext cx="2413160" cy="932563"/>
            </a:xfrm>
            <a:prstGeom prst="rect">
              <a:avLst/>
            </a:prstGeom>
            <a:noFill/>
          </p:spPr>
          <p:txBody>
            <a:bodyPr wrap="none" lIns="182880" tIns="146304" rIns="182880" bIns="146304" rtlCol="0">
              <a:spAutoFit/>
            </a:bodyPr>
            <a:lstStyle/>
            <a:p>
              <a:pPr marL="0" marR="0" lvl="0" indent="0" defTabSz="1097212" rtl="0" eaLnBrk="1" fontAlgn="auto" latinLnBrk="0" hangingPunct="1">
                <a:lnSpc>
                  <a:spcPct val="90000"/>
                </a:lnSpc>
                <a:spcBef>
                  <a:spcPts val="0"/>
                </a:spcBef>
                <a:spcAft>
                  <a:spcPts val="18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Familiar</a:t>
              </a:r>
              <a:b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br>
              <a:r>
                <a:rPr lang="en-US" sz="1400" dirty="0">
                  <a:solidFill>
                    <a:srgbClr val="FFCE3F"/>
                  </a:solidFill>
                </a:rPr>
                <a:t>Your language</a:t>
              </a:r>
              <a:br>
                <a:rPr lang="en-US" sz="1400" dirty="0">
                  <a:solidFill>
                    <a:srgbClr val="FFCE3F"/>
                  </a:solidFill>
                </a:rPr>
              </a:br>
              <a:r>
                <a:rPr lang="en-US" sz="1400" dirty="0">
                  <a:solidFill>
                    <a:srgbClr val="FFCE3F"/>
                  </a:solidFill>
                </a:rPr>
                <a:t>Just classes and methods</a:t>
              </a:r>
              <a:endParaRPr lang="en-US" sz="2400" dirty="0">
                <a:solidFill>
                  <a:srgbClr val="FFCE3F"/>
                </a:solidFill>
              </a:endParaRPr>
            </a:p>
          </p:txBody>
        </p:sp>
      </p:grpSp>
      <p:grpSp>
        <p:nvGrpSpPr>
          <p:cNvPr id="14" name="Group 13">
            <a:extLst>
              <a:ext uri="{FF2B5EF4-FFF2-40B4-BE49-F238E27FC236}">
                <a16:creationId xmlns:a16="http://schemas.microsoft.com/office/drawing/2014/main" id="{1D0EF4C4-FB0F-9543-AB0B-DC020AE7E4FE}"/>
              </a:ext>
            </a:extLst>
          </p:cNvPr>
          <p:cNvGrpSpPr/>
          <p:nvPr/>
        </p:nvGrpSpPr>
        <p:grpSpPr>
          <a:xfrm>
            <a:off x="619748" y="3306321"/>
            <a:ext cx="2115003" cy="1757061"/>
            <a:chOff x="1097650" y="3366949"/>
            <a:chExt cx="2115003" cy="1757061"/>
          </a:xfrm>
        </p:grpSpPr>
        <p:pic>
          <p:nvPicPr>
            <p:cNvPr id="15" name="Graphic 14">
              <a:extLst>
                <a:ext uri="{FF2B5EF4-FFF2-40B4-BE49-F238E27FC236}">
                  <a16:creationId xmlns:a16="http://schemas.microsoft.com/office/drawing/2014/main" id="{0597EF5C-D072-D94F-9FC2-393A015F371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60872" y="3366949"/>
              <a:ext cx="1198800" cy="1198800"/>
            </a:xfrm>
            <a:prstGeom prst="rect">
              <a:avLst/>
            </a:prstGeom>
          </p:spPr>
        </p:pic>
        <p:sp>
          <p:nvSpPr>
            <p:cNvPr id="16" name="TextBox 15">
              <a:extLst>
                <a:ext uri="{FF2B5EF4-FFF2-40B4-BE49-F238E27FC236}">
                  <a16:creationId xmlns:a16="http://schemas.microsoft.com/office/drawing/2014/main" id="{E58D0A7B-4E47-374A-99D9-F634A591F1CB}"/>
                </a:ext>
              </a:extLst>
            </p:cNvPr>
            <p:cNvSpPr txBox="1"/>
            <p:nvPr/>
          </p:nvSpPr>
          <p:spPr>
            <a:xfrm>
              <a:off x="1097650" y="4191447"/>
              <a:ext cx="2115003" cy="932563"/>
            </a:xfrm>
            <a:prstGeom prst="rect">
              <a:avLst/>
            </a:prstGeom>
            <a:noFill/>
          </p:spPr>
          <p:txBody>
            <a:bodyPr wrap="none" lIns="182880" tIns="146304" rIns="182880" bIns="146304" rtlCol="0">
              <a:spAutoFit/>
            </a:bodyPr>
            <a:lstStyle/>
            <a:p>
              <a:pPr marL="0" marR="0" lvl="0" indent="0" defTabSz="1097212" rtl="0" eaLnBrk="1" fontAlgn="auto" latinLnBrk="0" hangingPunct="1">
                <a:lnSpc>
                  <a:spcPct val="90000"/>
                </a:lnSpc>
                <a:spcBef>
                  <a:spcPts val="0"/>
                </a:spcBef>
                <a:spcAft>
                  <a:spcPts val="18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Tool Support</a:t>
              </a:r>
              <a:b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br>
              <a:r>
                <a:rPr lang="en-US" sz="1400" dirty="0">
                  <a:solidFill>
                    <a:srgbClr val="FFCE3F"/>
                  </a:solidFill>
                </a:rPr>
                <a:t>AutoComplete</a:t>
              </a:r>
              <a:br>
                <a:rPr lang="en-US" sz="1400" dirty="0">
                  <a:solidFill>
                    <a:srgbClr val="FFCE3F"/>
                  </a:solidFill>
                </a:rPr>
              </a:br>
              <a:r>
                <a:rPr lang="en-US" sz="1400" dirty="0">
                  <a:solidFill>
                    <a:srgbClr val="FFCE3F"/>
                  </a:solidFill>
                </a:rPr>
                <a:t>Inline documentation</a:t>
              </a:r>
              <a:endParaRPr lang="en-US" sz="2400" dirty="0">
                <a:solidFill>
                  <a:srgbClr val="FFCE3F"/>
                </a:solidFill>
              </a:endParaRPr>
            </a:p>
          </p:txBody>
        </p:sp>
      </p:grpSp>
      <p:grpSp>
        <p:nvGrpSpPr>
          <p:cNvPr id="17" name="Group 16">
            <a:extLst>
              <a:ext uri="{FF2B5EF4-FFF2-40B4-BE49-F238E27FC236}">
                <a16:creationId xmlns:a16="http://schemas.microsoft.com/office/drawing/2014/main" id="{E1C4D7B8-1244-884F-9BC7-7016BDE289DA}"/>
              </a:ext>
            </a:extLst>
          </p:cNvPr>
          <p:cNvGrpSpPr/>
          <p:nvPr/>
        </p:nvGrpSpPr>
        <p:grpSpPr>
          <a:xfrm>
            <a:off x="654076" y="5337296"/>
            <a:ext cx="1699824" cy="2071247"/>
            <a:chOff x="1219028" y="3169643"/>
            <a:chExt cx="1699824" cy="2071247"/>
          </a:xfrm>
        </p:grpSpPr>
        <p:pic>
          <p:nvPicPr>
            <p:cNvPr id="18" name="Graphic 17">
              <a:extLst>
                <a:ext uri="{FF2B5EF4-FFF2-40B4-BE49-F238E27FC236}">
                  <a16:creationId xmlns:a16="http://schemas.microsoft.com/office/drawing/2014/main" id="{2A7AC83D-0B8E-0E42-BA8E-F056C171146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219028" y="3169643"/>
              <a:ext cx="1198800" cy="1198800"/>
            </a:xfrm>
            <a:prstGeom prst="rect">
              <a:avLst/>
            </a:prstGeom>
          </p:spPr>
        </p:pic>
        <p:sp>
          <p:nvSpPr>
            <p:cNvPr id="19" name="TextBox 18">
              <a:extLst>
                <a:ext uri="{FF2B5EF4-FFF2-40B4-BE49-F238E27FC236}">
                  <a16:creationId xmlns:a16="http://schemas.microsoft.com/office/drawing/2014/main" id="{055E919C-EA30-CB44-91D4-9A9047FDC879}"/>
                </a:ext>
              </a:extLst>
            </p:cNvPr>
            <p:cNvSpPr txBox="1"/>
            <p:nvPr/>
          </p:nvSpPr>
          <p:spPr>
            <a:xfrm>
              <a:off x="1219028" y="4308327"/>
              <a:ext cx="1699824" cy="932563"/>
            </a:xfrm>
            <a:prstGeom prst="rect">
              <a:avLst/>
            </a:prstGeom>
            <a:noFill/>
          </p:spPr>
          <p:txBody>
            <a:bodyPr wrap="none" lIns="182880" tIns="146304" rIns="182880" bIns="146304" rtlCol="0">
              <a:spAutoFit/>
            </a:bodyPr>
            <a:lstStyle/>
            <a:p>
              <a:pPr marL="0" marR="0" lvl="0" indent="0" defTabSz="1097212" rtl="0" eaLnBrk="1" fontAlgn="auto" latinLnBrk="0" hangingPunct="1">
                <a:lnSpc>
                  <a:spcPct val="90000"/>
                </a:lnSpc>
                <a:spcBef>
                  <a:spcPts val="0"/>
                </a:spcBef>
                <a:spcAft>
                  <a:spcPts val="18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Abstraction</a:t>
              </a:r>
              <a:b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br>
              <a:r>
                <a:rPr lang="en-US" sz="1400" dirty="0">
                  <a:solidFill>
                    <a:srgbClr val="FFCE3F"/>
                  </a:solidFill>
                </a:rPr>
                <a:t>Sane defaults</a:t>
              </a:r>
              <a:br>
                <a:rPr lang="en-US" sz="1400" dirty="0">
                  <a:solidFill>
                    <a:srgbClr val="FFCE3F"/>
                  </a:solidFill>
                </a:rPr>
              </a:br>
              <a:r>
                <a:rPr lang="en-US" sz="1400" dirty="0">
                  <a:solidFill>
                    <a:srgbClr val="FFCE3F"/>
                  </a:solidFill>
                </a:rPr>
                <a:t>Reusable classes</a:t>
              </a:r>
              <a:endParaRPr lang="en-US" sz="2400" dirty="0">
                <a:solidFill>
                  <a:srgbClr val="FFCE3F"/>
                </a:solidFill>
              </a:endParaRPr>
            </a:p>
          </p:txBody>
        </p:sp>
      </p:grpSp>
      <p:pic>
        <p:nvPicPr>
          <p:cNvPr id="21" name="Picture 20">
            <a:extLst>
              <a:ext uri="{FF2B5EF4-FFF2-40B4-BE49-F238E27FC236}">
                <a16:creationId xmlns:a16="http://schemas.microsoft.com/office/drawing/2014/main" id="{F22F5386-9E67-C845-BF75-2012276F74DC}"/>
              </a:ext>
            </a:extLst>
          </p:cNvPr>
          <p:cNvPicPr>
            <a:picLocks noChangeAspect="1"/>
          </p:cNvPicPr>
          <p:nvPr/>
        </p:nvPicPr>
        <p:blipFill>
          <a:blip r:embed="rId16"/>
          <a:stretch>
            <a:fillRect/>
          </a:stretch>
        </p:blipFill>
        <p:spPr>
          <a:xfrm>
            <a:off x="12230280" y="5773626"/>
            <a:ext cx="1410232" cy="1249221"/>
          </a:xfrm>
          <a:prstGeom prst="rect">
            <a:avLst/>
          </a:prstGeom>
        </p:spPr>
      </p:pic>
      <p:sp>
        <p:nvSpPr>
          <p:cNvPr id="25" name="Rounded Rectangle 24">
            <a:extLst>
              <a:ext uri="{FF2B5EF4-FFF2-40B4-BE49-F238E27FC236}">
                <a16:creationId xmlns:a16="http://schemas.microsoft.com/office/drawing/2014/main" id="{58110F86-3387-794B-8167-DF8A573054F0}"/>
              </a:ext>
            </a:extLst>
          </p:cNvPr>
          <p:cNvSpPr/>
          <p:nvPr/>
        </p:nvSpPr>
        <p:spPr>
          <a:xfrm rot="19800000">
            <a:off x="12850206" y="6464204"/>
            <a:ext cx="1513839" cy="312809"/>
          </a:xfrm>
          <a:prstGeom prst="roundRect">
            <a:avLst>
              <a:gd name="adj" fmla="val 50000"/>
            </a:avLst>
          </a:prstGeom>
          <a:solidFill>
            <a:schemeClr val="accent6"/>
          </a:solidFill>
          <a:ln w="76200" cap="sq" cmpd="thinThick">
            <a:solidFill>
              <a:schemeClr val="accent6"/>
            </a:solidFill>
            <a:beve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DE" sz="1200" b="1" dirty="0"/>
              <a:t>DEV PREVIEW</a:t>
            </a:r>
          </a:p>
        </p:txBody>
      </p:sp>
    </p:spTree>
    <p:extLst>
      <p:ext uri="{BB962C8B-B14F-4D97-AF65-F5344CB8AC3E}">
        <p14:creationId xmlns:p14="http://schemas.microsoft.com/office/powerpoint/2010/main" val="2153037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0984B-A2B3-8241-9939-81E858109FDD}"/>
              </a:ext>
            </a:extLst>
          </p:cNvPr>
          <p:cNvSpPr>
            <a:spLocks noGrp="1"/>
          </p:cNvSpPr>
          <p:nvPr>
            <p:ph type="title"/>
          </p:nvPr>
        </p:nvSpPr>
        <p:spPr>
          <a:xfrm>
            <a:off x="557783" y="443108"/>
            <a:ext cx="13514832" cy="904122"/>
          </a:xfrm>
        </p:spPr>
        <p:txBody>
          <a:bodyPr/>
          <a:lstStyle/>
          <a:p>
            <a:r>
              <a:rPr lang="en-DE" dirty="0"/>
              <a:t>Main Components</a:t>
            </a:r>
          </a:p>
        </p:txBody>
      </p:sp>
      <p:sp>
        <p:nvSpPr>
          <p:cNvPr id="11" name="Rounded Rectangle 10">
            <a:extLst>
              <a:ext uri="{FF2B5EF4-FFF2-40B4-BE49-F238E27FC236}">
                <a16:creationId xmlns:a16="http://schemas.microsoft.com/office/drawing/2014/main" id="{9EE7E976-F29C-DD40-97D2-FA74060CD6A8}"/>
              </a:ext>
            </a:extLst>
          </p:cNvPr>
          <p:cNvSpPr/>
          <p:nvPr/>
        </p:nvSpPr>
        <p:spPr>
          <a:xfrm>
            <a:off x="143983" y="2587104"/>
            <a:ext cx="4597806" cy="2806014"/>
          </a:xfrm>
          <a:prstGeom prst="roundRect">
            <a:avLst>
              <a:gd name="adj" fmla="val 3414"/>
            </a:avLst>
          </a:prstGeom>
          <a:solidFill>
            <a:schemeClr val="accent3">
              <a:lumMod val="50000"/>
            </a:schemeClr>
          </a:solidFill>
          <a:ln>
            <a:solidFill>
              <a:schemeClr val="bg2">
                <a:lumMod val="75000"/>
                <a:lumOff val="2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dirty="0"/>
          </a:p>
        </p:txBody>
      </p:sp>
      <p:sp>
        <p:nvSpPr>
          <p:cNvPr id="12" name="Rounded Rectangle 11">
            <a:extLst>
              <a:ext uri="{FF2B5EF4-FFF2-40B4-BE49-F238E27FC236}">
                <a16:creationId xmlns:a16="http://schemas.microsoft.com/office/drawing/2014/main" id="{A5C0094C-7253-5B49-94AD-8D2ABC674156}"/>
              </a:ext>
            </a:extLst>
          </p:cNvPr>
          <p:cNvSpPr/>
          <p:nvPr/>
        </p:nvSpPr>
        <p:spPr>
          <a:xfrm>
            <a:off x="4998342" y="2587104"/>
            <a:ext cx="4597806" cy="2806014"/>
          </a:xfrm>
          <a:prstGeom prst="roundRect">
            <a:avLst>
              <a:gd name="adj" fmla="val 3414"/>
            </a:avLst>
          </a:prstGeom>
          <a:solidFill>
            <a:schemeClr val="accent3">
              <a:lumMod val="50000"/>
            </a:schemeClr>
          </a:solidFill>
          <a:ln>
            <a:solidFill>
              <a:schemeClr val="bg2">
                <a:lumMod val="75000"/>
                <a:lumOff val="2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dirty="0"/>
          </a:p>
        </p:txBody>
      </p:sp>
      <p:sp>
        <p:nvSpPr>
          <p:cNvPr id="13" name="Rounded Rectangle 12">
            <a:extLst>
              <a:ext uri="{FF2B5EF4-FFF2-40B4-BE49-F238E27FC236}">
                <a16:creationId xmlns:a16="http://schemas.microsoft.com/office/drawing/2014/main" id="{FA28E140-F1A3-6C4A-90F3-08859B7E8E33}"/>
              </a:ext>
            </a:extLst>
          </p:cNvPr>
          <p:cNvSpPr/>
          <p:nvPr/>
        </p:nvSpPr>
        <p:spPr>
          <a:xfrm>
            <a:off x="9852701" y="2587104"/>
            <a:ext cx="4597806" cy="2806014"/>
          </a:xfrm>
          <a:prstGeom prst="roundRect">
            <a:avLst>
              <a:gd name="adj" fmla="val 3414"/>
            </a:avLst>
          </a:prstGeom>
          <a:solidFill>
            <a:schemeClr val="accent3">
              <a:lumMod val="50000"/>
            </a:schemeClr>
          </a:solidFill>
          <a:ln>
            <a:solidFill>
              <a:schemeClr val="bg2">
                <a:lumMod val="75000"/>
                <a:lumOff val="2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dirty="0"/>
          </a:p>
        </p:txBody>
      </p:sp>
      <p:sp>
        <p:nvSpPr>
          <p:cNvPr id="14" name="TextBox 13">
            <a:extLst>
              <a:ext uri="{FF2B5EF4-FFF2-40B4-BE49-F238E27FC236}">
                <a16:creationId xmlns:a16="http://schemas.microsoft.com/office/drawing/2014/main" id="{8EB87C18-25F4-8640-BF6D-AF8EF2D32AAB}"/>
              </a:ext>
            </a:extLst>
          </p:cNvPr>
          <p:cNvSpPr txBox="1"/>
          <p:nvPr/>
        </p:nvSpPr>
        <p:spPr>
          <a:xfrm>
            <a:off x="985501" y="5547294"/>
            <a:ext cx="2957861" cy="538609"/>
          </a:xfrm>
          <a:prstGeom prst="rect">
            <a:avLst/>
          </a:prstGeom>
          <a:noFill/>
        </p:spPr>
        <p:txBody>
          <a:bodyPr wrap="none" rtlCol="0">
            <a:spAutoFit/>
          </a:bodyPr>
          <a:lstStyle/>
          <a:p>
            <a:pPr algn="l"/>
            <a:r>
              <a:rPr lang="en-DE" sz="2900" dirty="0">
                <a:latin typeface="Amazon Ember" panose="020B0603020204020204" pitchFamily="34" charset="0"/>
                <a:ea typeface="Amazon Ember" panose="020B0603020204020204" pitchFamily="34" charset="0"/>
                <a:cs typeface="Amazon Ember" panose="020B0603020204020204" pitchFamily="34" charset="0"/>
              </a:rPr>
              <a:t>Core Framework</a:t>
            </a:r>
          </a:p>
        </p:txBody>
      </p:sp>
      <p:sp>
        <p:nvSpPr>
          <p:cNvPr id="15" name="TextBox 14">
            <a:extLst>
              <a:ext uri="{FF2B5EF4-FFF2-40B4-BE49-F238E27FC236}">
                <a16:creationId xmlns:a16="http://schemas.microsoft.com/office/drawing/2014/main" id="{8542EF58-F557-B44E-A665-1149EB9528AC}"/>
              </a:ext>
            </a:extLst>
          </p:cNvPr>
          <p:cNvSpPr txBox="1"/>
          <p:nvPr/>
        </p:nvSpPr>
        <p:spPr>
          <a:xfrm>
            <a:off x="5371013" y="5547292"/>
            <a:ext cx="3980577" cy="538609"/>
          </a:xfrm>
          <a:prstGeom prst="rect">
            <a:avLst/>
          </a:prstGeom>
          <a:noFill/>
        </p:spPr>
        <p:txBody>
          <a:bodyPr wrap="none" rtlCol="0">
            <a:spAutoFit/>
          </a:bodyPr>
          <a:lstStyle/>
          <a:p>
            <a:pPr algn="l"/>
            <a:r>
              <a:rPr lang="en-DE" sz="2900" dirty="0">
                <a:latin typeface="Amazon Ember" panose="020B0603020204020204" pitchFamily="34" charset="0"/>
                <a:ea typeface="Amazon Ember" panose="020B0603020204020204" pitchFamily="34" charset="0"/>
                <a:cs typeface="Amazon Ember" panose="020B0603020204020204" pitchFamily="34" charset="0"/>
              </a:rPr>
              <a:t>AWS Construct Library</a:t>
            </a:r>
          </a:p>
        </p:txBody>
      </p:sp>
      <p:sp>
        <p:nvSpPr>
          <p:cNvPr id="16" name="TextBox 15">
            <a:extLst>
              <a:ext uri="{FF2B5EF4-FFF2-40B4-BE49-F238E27FC236}">
                <a16:creationId xmlns:a16="http://schemas.microsoft.com/office/drawing/2014/main" id="{84069E6E-3815-344B-A031-D75D3BAE53D4}"/>
              </a:ext>
            </a:extLst>
          </p:cNvPr>
          <p:cNvSpPr txBox="1"/>
          <p:nvPr/>
        </p:nvSpPr>
        <p:spPr>
          <a:xfrm>
            <a:off x="10945184" y="5547292"/>
            <a:ext cx="2412840" cy="538609"/>
          </a:xfrm>
          <a:prstGeom prst="rect">
            <a:avLst/>
          </a:prstGeom>
          <a:noFill/>
        </p:spPr>
        <p:txBody>
          <a:bodyPr wrap="none" rtlCol="0">
            <a:spAutoFit/>
          </a:bodyPr>
          <a:lstStyle/>
          <a:p>
            <a:pPr algn="l"/>
            <a:r>
              <a:rPr lang="en-DE" sz="2900" dirty="0">
                <a:latin typeface="Amazon Ember" panose="020B0603020204020204" pitchFamily="34" charset="0"/>
                <a:ea typeface="Amazon Ember" panose="020B0603020204020204" pitchFamily="34" charset="0"/>
                <a:cs typeface="Amazon Ember" panose="020B0603020204020204" pitchFamily="34" charset="0"/>
              </a:rPr>
              <a:t>AWS CDK CLI</a:t>
            </a:r>
          </a:p>
        </p:txBody>
      </p:sp>
      <p:grpSp>
        <p:nvGrpSpPr>
          <p:cNvPr id="3" name="Group 2">
            <a:extLst>
              <a:ext uri="{FF2B5EF4-FFF2-40B4-BE49-F238E27FC236}">
                <a16:creationId xmlns:a16="http://schemas.microsoft.com/office/drawing/2014/main" id="{5387708E-EAFB-A242-AC98-7A2DBEC821F1}"/>
              </a:ext>
            </a:extLst>
          </p:cNvPr>
          <p:cNvGrpSpPr/>
          <p:nvPr/>
        </p:nvGrpSpPr>
        <p:grpSpPr>
          <a:xfrm>
            <a:off x="786454" y="2942292"/>
            <a:ext cx="3456532" cy="2095638"/>
            <a:chOff x="959057" y="2968176"/>
            <a:chExt cx="3456532" cy="2095638"/>
          </a:xfrm>
        </p:grpSpPr>
        <p:grpSp>
          <p:nvGrpSpPr>
            <p:cNvPr id="67" name="Group 66">
              <a:extLst>
                <a:ext uri="{FF2B5EF4-FFF2-40B4-BE49-F238E27FC236}">
                  <a16:creationId xmlns:a16="http://schemas.microsoft.com/office/drawing/2014/main" id="{43E6F9A5-D165-E248-848A-8BBBC6B92ABE}"/>
                </a:ext>
              </a:extLst>
            </p:cNvPr>
            <p:cNvGrpSpPr/>
            <p:nvPr/>
          </p:nvGrpSpPr>
          <p:grpSpPr>
            <a:xfrm>
              <a:off x="2195422" y="2968176"/>
              <a:ext cx="2220167" cy="2095638"/>
              <a:chOff x="4835917" y="441443"/>
              <a:chExt cx="2464747" cy="2326499"/>
            </a:xfrm>
          </p:grpSpPr>
          <p:grpSp>
            <p:nvGrpSpPr>
              <p:cNvPr id="61" name="Group 60">
                <a:extLst>
                  <a:ext uri="{FF2B5EF4-FFF2-40B4-BE49-F238E27FC236}">
                    <a16:creationId xmlns:a16="http://schemas.microsoft.com/office/drawing/2014/main" id="{C43E11EF-BBCE-2240-A8B6-92134EB0ED13}"/>
                  </a:ext>
                </a:extLst>
              </p:cNvPr>
              <p:cNvGrpSpPr/>
              <p:nvPr/>
            </p:nvGrpSpPr>
            <p:grpSpPr>
              <a:xfrm>
                <a:off x="5256936" y="441443"/>
                <a:ext cx="1574956" cy="1471613"/>
                <a:chOff x="4176494" y="1586538"/>
                <a:chExt cx="1574956" cy="1471613"/>
              </a:xfrm>
            </p:grpSpPr>
            <p:grpSp>
              <p:nvGrpSpPr>
                <p:cNvPr id="26" name="Group 25">
                  <a:extLst>
                    <a:ext uri="{FF2B5EF4-FFF2-40B4-BE49-F238E27FC236}">
                      <a16:creationId xmlns:a16="http://schemas.microsoft.com/office/drawing/2014/main" id="{E55C62D4-7D4F-5744-BB02-4581F70B7DF8}"/>
                    </a:ext>
                  </a:extLst>
                </p:cNvPr>
                <p:cNvGrpSpPr/>
                <p:nvPr/>
              </p:nvGrpSpPr>
              <p:grpSpPr>
                <a:xfrm>
                  <a:off x="4699913" y="1586538"/>
                  <a:ext cx="638611" cy="638611"/>
                  <a:chOff x="4686300" y="1498600"/>
                  <a:chExt cx="638611" cy="638611"/>
                </a:xfrm>
              </p:grpSpPr>
              <p:sp>
                <p:nvSpPr>
                  <p:cNvPr id="17" name="Rounded Rectangle 16">
                    <a:extLst>
                      <a:ext uri="{FF2B5EF4-FFF2-40B4-BE49-F238E27FC236}">
                        <a16:creationId xmlns:a16="http://schemas.microsoft.com/office/drawing/2014/main" id="{038D215A-12E7-594F-AA04-8A22130C8684}"/>
                      </a:ext>
                    </a:extLst>
                  </p:cNvPr>
                  <p:cNvSpPr/>
                  <p:nvPr/>
                </p:nvSpPr>
                <p:spPr>
                  <a:xfrm>
                    <a:off x="4686300" y="1498600"/>
                    <a:ext cx="638611" cy="638611"/>
                  </a:xfrm>
                  <a:prstGeom prst="roundRect">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dirty="0"/>
                  </a:p>
                </p:txBody>
              </p:sp>
              <p:cxnSp>
                <p:nvCxnSpPr>
                  <p:cNvPr id="19" name="Straight Connector 18">
                    <a:extLst>
                      <a:ext uri="{FF2B5EF4-FFF2-40B4-BE49-F238E27FC236}">
                        <a16:creationId xmlns:a16="http://schemas.microsoft.com/office/drawing/2014/main" id="{77B25AC5-AB7F-AD41-84A6-F2CB47EEADA8}"/>
                      </a:ext>
                    </a:extLst>
                  </p:cNvPr>
                  <p:cNvCxnSpPr/>
                  <p:nvPr/>
                </p:nvCxnSpPr>
                <p:spPr>
                  <a:xfrm>
                    <a:off x="4784885" y="1610328"/>
                    <a:ext cx="346364" cy="0"/>
                  </a:xfrm>
                  <a:prstGeom prst="line">
                    <a:avLst/>
                  </a:prstGeom>
                  <a:ln w="28575" cap="rnd">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E407DE16-E90B-BE48-A1E8-B9089E56735F}"/>
                      </a:ext>
                    </a:extLst>
                  </p:cNvPr>
                  <p:cNvCxnSpPr/>
                  <p:nvPr/>
                </p:nvCxnSpPr>
                <p:spPr>
                  <a:xfrm>
                    <a:off x="4894843" y="1699454"/>
                    <a:ext cx="260228" cy="0"/>
                  </a:xfrm>
                  <a:prstGeom prst="line">
                    <a:avLst/>
                  </a:prstGeom>
                  <a:ln w="28575" cap="rnd">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1FD43B55-2C13-B44F-8FA5-EC49C4833A67}"/>
                      </a:ext>
                    </a:extLst>
                  </p:cNvPr>
                  <p:cNvCxnSpPr>
                    <a:cxnSpLocks/>
                  </p:cNvCxnSpPr>
                  <p:nvPr/>
                </p:nvCxnSpPr>
                <p:spPr>
                  <a:xfrm>
                    <a:off x="4784885" y="1966832"/>
                    <a:ext cx="167376" cy="0"/>
                  </a:xfrm>
                  <a:prstGeom prst="line">
                    <a:avLst/>
                  </a:prstGeom>
                  <a:ln w="28575" cap="rnd">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8D897653-9496-1341-ACC6-5D762B7F261A}"/>
                      </a:ext>
                    </a:extLst>
                  </p:cNvPr>
                  <p:cNvCxnSpPr/>
                  <p:nvPr/>
                </p:nvCxnSpPr>
                <p:spPr>
                  <a:xfrm>
                    <a:off x="4894843" y="1788580"/>
                    <a:ext cx="215065" cy="0"/>
                  </a:xfrm>
                  <a:prstGeom prst="line">
                    <a:avLst/>
                  </a:prstGeom>
                  <a:ln w="28575" cap="rnd">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4FA38303-09A5-5A4E-BF52-02BD2034846F}"/>
                      </a:ext>
                    </a:extLst>
                  </p:cNvPr>
                  <p:cNvCxnSpPr/>
                  <p:nvPr/>
                </p:nvCxnSpPr>
                <p:spPr>
                  <a:xfrm>
                    <a:off x="4894843" y="1877706"/>
                    <a:ext cx="314876" cy="0"/>
                  </a:xfrm>
                  <a:prstGeom prst="line">
                    <a:avLst/>
                  </a:prstGeom>
                  <a:ln w="28575" cap="rnd">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E6935154-E0EE-BF44-AC69-F6EA466B88CE}"/>
                      </a:ext>
                    </a:extLst>
                  </p:cNvPr>
                  <p:cNvCxnSpPr>
                    <a:cxnSpLocks/>
                  </p:cNvCxnSpPr>
                  <p:nvPr/>
                </p:nvCxnSpPr>
                <p:spPr>
                  <a:xfrm>
                    <a:off x="4789179" y="2055956"/>
                    <a:ext cx="85890" cy="0"/>
                  </a:xfrm>
                  <a:prstGeom prst="line">
                    <a:avLst/>
                  </a:prstGeom>
                  <a:ln w="28575" cap="rnd">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7" name="Group 26">
                  <a:extLst>
                    <a:ext uri="{FF2B5EF4-FFF2-40B4-BE49-F238E27FC236}">
                      <a16:creationId xmlns:a16="http://schemas.microsoft.com/office/drawing/2014/main" id="{FC1E9600-4C89-F94A-97F2-F87C38455F31}"/>
                    </a:ext>
                  </a:extLst>
                </p:cNvPr>
                <p:cNvGrpSpPr/>
                <p:nvPr/>
              </p:nvGrpSpPr>
              <p:grpSpPr>
                <a:xfrm>
                  <a:off x="4176494" y="2419540"/>
                  <a:ext cx="638611" cy="638611"/>
                  <a:chOff x="4686300" y="1498600"/>
                  <a:chExt cx="638611" cy="638611"/>
                </a:xfrm>
              </p:grpSpPr>
              <p:sp>
                <p:nvSpPr>
                  <p:cNvPr id="28" name="Rounded Rectangle 27">
                    <a:extLst>
                      <a:ext uri="{FF2B5EF4-FFF2-40B4-BE49-F238E27FC236}">
                        <a16:creationId xmlns:a16="http://schemas.microsoft.com/office/drawing/2014/main" id="{4A75098A-7871-9043-A5BC-235814EF1E38}"/>
                      </a:ext>
                    </a:extLst>
                  </p:cNvPr>
                  <p:cNvSpPr/>
                  <p:nvPr/>
                </p:nvSpPr>
                <p:spPr>
                  <a:xfrm>
                    <a:off x="4686300" y="1498600"/>
                    <a:ext cx="638611" cy="638611"/>
                  </a:xfrm>
                  <a:prstGeom prst="roundRect">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dirty="0"/>
                  </a:p>
                </p:txBody>
              </p:sp>
              <p:cxnSp>
                <p:nvCxnSpPr>
                  <p:cNvPr id="29" name="Straight Connector 28">
                    <a:extLst>
                      <a:ext uri="{FF2B5EF4-FFF2-40B4-BE49-F238E27FC236}">
                        <a16:creationId xmlns:a16="http://schemas.microsoft.com/office/drawing/2014/main" id="{0A811CE3-CB9D-864E-92EA-BF9EFA843FA2}"/>
                      </a:ext>
                    </a:extLst>
                  </p:cNvPr>
                  <p:cNvCxnSpPr/>
                  <p:nvPr/>
                </p:nvCxnSpPr>
                <p:spPr>
                  <a:xfrm>
                    <a:off x="4784885" y="1610328"/>
                    <a:ext cx="346364" cy="0"/>
                  </a:xfrm>
                  <a:prstGeom prst="line">
                    <a:avLst/>
                  </a:prstGeom>
                  <a:ln w="28575" cap="rnd">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14B18741-0A63-BC45-96C5-252A6F340CDD}"/>
                      </a:ext>
                    </a:extLst>
                  </p:cNvPr>
                  <p:cNvCxnSpPr/>
                  <p:nvPr/>
                </p:nvCxnSpPr>
                <p:spPr>
                  <a:xfrm>
                    <a:off x="4894843" y="1699454"/>
                    <a:ext cx="260228" cy="0"/>
                  </a:xfrm>
                  <a:prstGeom prst="line">
                    <a:avLst/>
                  </a:prstGeom>
                  <a:ln w="28575" cap="rnd">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321B8E70-78AE-7846-91A3-5E3FC06098D0}"/>
                      </a:ext>
                    </a:extLst>
                  </p:cNvPr>
                  <p:cNvCxnSpPr>
                    <a:cxnSpLocks/>
                  </p:cNvCxnSpPr>
                  <p:nvPr/>
                </p:nvCxnSpPr>
                <p:spPr>
                  <a:xfrm>
                    <a:off x="4784885" y="1966832"/>
                    <a:ext cx="167376" cy="0"/>
                  </a:xfrm>
                  <a:prstGeom prst="line">
                    <a:avLst/>
                  </a:prstGeom>
                  <a:ln w="28575" cap="rnd">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61044723-88B8-354F-8BC7-24DCB5CFB8F5}"/>
                      </a:ext>
                    </a:extLst>
                  </p:cNvPr>
                  <p:cNvCxnSpPr/>
                  <p:nvPr/>
                </p:nvCxnSpPr>
                <p:spPr>
                  <a:xfrm>
                    <a:off x="4894843" y="1788580"/>
                    <a:ext cx="215065" cy="0"/>
                  </a:xfrm>
                  <a:prstGeom prst="line">
                    <a:avLst/>
                  </a:prstGeom>
                  <a:ln w="28575" cap="rnd">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78EA4CF5-3B1C-3446-9662-BA71755EE1E0}"/>
                      </a:ext>
                    </a:extLst>
                  </p:cNvPr>
                  <p:cNvCxnSpPr/>
                  <p:nvPr/>
                </p:nvCxnSpPr>
                <p:spPr>
                  <a:xfrm>
                    <a:off x="4894843" y="1877706"/>
                    <a:ext cx="314876" cy="0"/>
                  </a:xfrm>
                  <a:prstGeom prst="line">
                    <a:avLst/>
                  </a:prstGeom>
                  <a:ln w="28575" cap="rnd">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D9629720-E10D-2941-BB6A-5A5A59BEF396}"/>
                      </a:ext>
                    </a:extLst>
                  </p:cNvPr>
                  <p:cNvCxnSpPr>
                    <a:cxnSpLocks/>
                  </p:cNvCxnSpPr>
                  <p:nvPr/>
                </p:nvCxnSpPr>
                <p:spPr>
                  <a:xfrm>
                    <a:off x="4789179" y="2055956"/>
                    <a:ext cx="85890" cy="0"/>
                  </a:xfrm>
                  <a:prstGeom prst="line">
                    <a:avLst/>
                  </a:prstGeom>
                  <a:ln w="28575" cap="rnd">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5" name="Group 34">
                  <a:extLst>
                    <a:ext uri="{FF2B5EF4-FFF2-40B4-BE49-F238E27FC236}">
                      <a16:creationId xmlns:a16="http://schemas.microsoft.com/office/drawing/2014/main" id="{2F396150-859D-E540-9960-D592C3F8EC5B}"/>
                    </a:ext>
                  </a:extLst>
                </p:cNvPr>
                <p:cNvGrpSpPr/>
                <p:nvPr/>
              </p:nvGrpSpPr>
              <p:grpSpPr>
                <a:xfrm>
                  <a:off x="5112839" y="2419540"/>
                  <a:ext cx="638611" cy="638611"/>
                  <a:chOff x="4686300" y="1498600"/>
                  <a:chExt cx="638611" cy="638611"/>
                </a:xfrm>
              </p:grpSpPr>
              <p:sp>
                <p:nvSpPr>
                  <p:cNvPr id="36" name="Rounded Rectangle 35">
                    <a:extLst>
                      <a:ext uri="{FF2B5EF4-FFF2-40B4-BE49-F238E27FC236}">
                        <a16:creationId xmlns:a16="http://schemas.microsoft.com/office/drawing/2014/main" id="{AC67EB16-7C6B-624F-A8F8-E04ED5909193}"/>
                      </a:ext>
                    </a:extLst>
                  </p:cNvPr>
                  <p:cNvSpPr/>
                  <p:nvPr/>
                </p:nvSpPr>
                <p:spPr>
                  <a:xfrm>
                    <a:off x="4686300" y="1498600"/>
                    <a:ext cx="638611" cy="638611"/>
                  </a:xfrm>
                  <a:prstGeom prst="roundRect">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dirty="0"/>
                  </a:p>
                </p:txBody>
              </p:sp>
              <p:cxnSp>
                <p:nvCxnSpPr>
                  <p:cNvPr id="37" name="Straight Connector 36">
                    <a:extLst>
                      <a:ext uri="{FF2B5EF4-FFF2-40B4-BE49-F238E27FC236}">
                        <a16:creationId xmlns:a16="http://schemas.microsoft.com/office/drawing/2014/main" id="{86EEC28C-CE57-2C47-8B28-0550C4971748}"/>
                      </a:ext>
                    </a:extLst>
                  </p:cNvPr>
                  <p:cNvCxnSpPr/>
                  <p:nvPr/>
                </p:nvCxnSpPr>
                <p:spPr>
                  <a:xfrm>
                    <a:off x="4784885" y="1610328"/>
                    <a:ext cx="346364" cy="0"/>
                  </a:xfrm>
                  <a:prstGeom prst="line">
                    <a:avLst/>
                  </a:prstGeom>
                  <a:ln w="28575" cap="rnd">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ABBD8D0D-0ED7-2242-9115-B8CE89401330}"/>
                      </a:ext>
                    </a:extLst>
                  </p:cNvPr>
                  <p:cNvCxnSpPr/>
                  <p:nvPr/>
                </p:nvCxnSpPr>
                <p:spPr>
                  <a:xfrm>
                    <a:off x="4894843" y="1699454"/>
                    <a:ext cx="260228" cy="0"/>
                  </a:xfrm>
                  <a:prstGeom prst="line">
                    <a:avLst/>
                  </a:prstGeom>
                  <a:ln w="28575" cap="rnd">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689F52AC-78E8-C14B-9B2A-5D94394D3413}"/>
                      </a:ext>
                    </a:extLst>
                  </p:cNvPr>
                  <p:cNvCxnSpPr>
                    <a:cxnSpLocks/>
                  </p:cNvCxnSpPr>
                  <p:nvPr/>
                </p:nvCxnSpPr>
                <p:spPr>
                  <a:xfrm>
                    <a:off x="4784885" y="1966832"/>
                    <a:ext cx="167376" cy="0"/>
                  </a:xfrm>
                  <a:prstGeom prst="line">
                    <a:avLst/>
                  </a:prstGeom>
                  <a:ln w="28575" cap="rnd">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FFD049AA-54E3-1D4F-9C78-358CD0A07F8F}"/>
                      </a:ext>
                    </a:extLst>
                  </p:cNvPr>
                  <p:cNvCxnSpPr/>
                  <p:nvPr/>
                </p:nvCxnSpPr>
                <p:spPr>
                  <a:xfrm>
                    <a:off x="4894843" y="1788580"/>
                    <a:ext cx="215065" cy="0"/>
                  </a:xfrm>
                  <a:prstGeom prst="line">
                    <a:avLst/>
                  </a:prstGeom>
                  <a:ln w="28575" cap="rnd">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095E468F-EDC7-1A46-9509-BE289C81931C}"/>
                      </a:ext>
                    </a:extLst>
                  </p:cNvPr>
                  <p:cNvCxnSpPr/>
                  <p:nvPr/>
                </p:nvCxnSpPr>
                <p:spPr>
                  <a:xfrm>
                    <a:off x="4894843" y="1877706"/>
                    <a:ext cx="314876" cy="0"/>
                  </a:xfrm>
                  <a:prstGeom prst="line">
                    <a:avLst/>
                  </a:prstGeom>
                  <a:ln w="28575" cap="rnd">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213F985C-05A4-364C-8736-5234ABBADA70}"/>
                      </a:ext>
                    </a:extLst>
                  </p:cNvPr>
                  <p:cNvCxnSpPr>
                    <a:cxnSpLocks/>
                  </p:cNvCxnSpPr>
                  <p:nvPr/>
                </p:nvCxnSpPr>
                <p:spPr>
                  <a:xfrm>
                    <a:off x="4789179" y="2055956"/>
                    <a:ext cx="85890" cy="0"/>
                  </a:xfrm>
                  <a:prstGeom prst="line">
                    <a:avLst/>
                  </a:prstGeom>
                  <a:ln w="28575" cap="rnd">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4" name="Straight Connector 3">
                  <a:extLst>
                    <a:ext uri="{FF2B5EF4-FFF2-40B4-BE49-F238E27FC236}">
                      <a16:creationId xmlns:a16="http://schemas.microsoft.com/office/drawing/2014/main" id="{865D1BAB-67B6-6B45-B337-A19D751BF3CB}"/>
                    </a:ext>
                  </a:extLst>
                </p:cNvPr>
                <p:cNvCxnSpPr>
                  <a:cxnSpLocks/>
                </p:cNvCxnSpPr>
                <p:nvPr/>
              </p:nvCxnSpPr>
              <p:spPr>
                <a:xfrm flipH="1">
                  <a:off x="4699913" y="2178618"/>
                  <a:ext cx="112086" cy="300125"/>
                </a:xfrm>
                <a:prstGeom prst="line">
                  <a:avLst/>
                </a:prstGeom>
                <a:ln>
                  <a:solidFill>
                    <a:srgbClr val="BF7300"/>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7FDF1F90-F30B-1040-A312-262AF9064256}"/>
                    </a:ext>
                  </a:extLst>
                </p:cNvPr>
                <p:cNvCxnSpPr>
                  <a:cxnSpLocks/>
                </p:cNvCxnSpPr>
                <p:nvPr/>
              </p:nvCxnSpPr>
              <p:spPr>
                <a:xfrm>
                  <a:off x="5211424" y="2187414"/>
                  <a:ext cx="90184" cy="254729"/>
                </a:xfrm>
                <a:prstGeom prst="line">
                  <a:avLst/>
                </a:prstGeom>
                <a:ln>
                  <a:solidFill>
                    <a:srgbClr val="BF7300"/>
                  </a:solidFill>
                </a:ln>
                <a:effectLst/>
              </p:spPr>
              <p:style>
                <a:lnRef idx="2">
                  <a:schemeClr val="accent1"/>
                </a:lnRef>
                <a:fillRef idx="0">
                  <a:schemeClr val="accent1"/>
                </a:fillRef>
                <a:effectRef idx="1">
                  <a:schemeClr val="accent1"/>
                </a:effectRef>
                <a:fontRef idx="minor">
                  <a:schemeClr val="tx1"/>
                </a:fontRef>
              </p:style>
            </p:cxnSp>
          </p:grpSp>
          <p:cxnSp>
            <p:nvCxnSpPr>
              <p:cNvPr id="62" name="Straight Connector 61">
                <a:extLst>
                  <a:ext uri="{FF2B5EF4-FFF2-40B4-BE49-F238E27FC236}">
                    <a16:creationId xmlns:a16="http://schemas.microsoft.com/office/drawing/2014/main" id="{37D18457-26EC-EF4D-9653-56662678B5BE}"/>
                  </a:ext>
                </a:extLst>
              </p:cNvPr>
              <p:cNvCxnSpPr>
                <a:cxnSpLocks/>
              </p:cNvCxnSpPr>
              <p:nvPr/>
            </p:nvCxnSpPr>
            <p:spPr>
              <a:xfrm flipH="1">
                <a:off x="5270437" y="1880308"/>
                <a:ext cx="112086" cy="300125"/>
              </a:xfrm>
              <a:prstGeom prst="line">
                <a:avLst/>
              </a:prstGeom>
              <a:ln>
                <a:solidFill>
                  <a:srgbClr val="BF73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01BF076F-BC1C-B64C-BEE7-8FC20CE78100}"/>
                  </a:ext>
                </a:extLst>
              </p:cNvPr>
              <p:cNvCxnSpPr>
                <a:cxnSpLocks/>
              </p:cNvCxnSpPr>
              <p:nvPr/>
            </p:nvCxnSpPr>
            <p:spPr>
              <a:xfrm flipH="1">
                <a:off x="6224872" y="1875736"/>
                <a:ext cx="112086" cy="300125"/>
              </a:xfrm>
              <a:prstGeom prst="line">
                <a:avLst/>
              </a:prstGeom>
              <a:ln>
                <a:solidFill>
                  <a:srgbClr val="BF73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629EF28-A041-B44F-898E-6456081086CB}"/>
                  </a:ext>
                </a:extLst>
              </p:cNvPr>
              <p:cNvCxnSpPr>
                <a:cxnSpLocks/>
              </p:cNvCxnSpPr>
              <p:nvPr/>
            </p:nvCxnSpPr>
            <p:spPr>
              <a:xfrm>
                <a:off x="6686231" y="1885679"/>
                <a:ext cx="90184" cy="254729"/>
              </a:xfrm>
              <a:prstGeom prst="line">
                <a:avLst/>
              </a:prstGeom>
              <a:ln>
                <a:solidFill>
                  <a:srgbClr val="BF7300"/>
                </a:solidFill>
              </a:ln>
              <a:effectLst/>
            </p:spPr>
            <p:style>
              <a:lnRef idx="2">
                <a:schemeClr val="accent1"/>
              </a:lnRef>
              <a:fillRef idx="0">
                <a:schemeClr val="accent1"/>
              </a:fillRef>
              <a:effectRef idx="1">
                <a:schemeClr val="accent1"/>
              </a:effectRef>
              <a:fontRef idx="minor">
                <a:schemeClr val="tx1"/>
              </a:fontRef>
            </p:style>
          </p:cxnSp>
          <p:pic>
            <p:nvPicPr>
              <p:cNvPr id="58" name="Graphic 57">
                <a:extLst>
                  <a:ext uri="{FF2B5EF4-FFF2-40B4-BE49-F238E27FC236}">
                    <a16:creationId xmlns:a16="http://schemas.microsoft.com/office/drawing/2014/main" id="{993311DB-DD26-444B-A16C-5FF3058B39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37617" y="2121364"/>
                <a:ext cx="638612" cy="638612"/>
              </a:xfrm>
              <a:prstGeom prst="rect">
                <a:avLst/>
              </a:prstGeom>
            </p:spPr>
          </p:pic>
          <p:pic>
            <p:nvPicPr>
              <p:cNvPr id="59" name="Graphic 58">
                <a:extLst>
                  <a:ext uri="{FF2B5EF4-FFF2-40B4-BE49-F238E27FC236}">
                    <a16:creationId xmlns:a16="http://schemas.microsoft.com/office/drawing/2014/main" id="{D37D7526-B100-D24C-9DE7-7AFC4A2C874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62052" y="2121364"/>
                <a:ext cx="638612" cy="638612"/>
              </a:xfrm>
              <a:prstGeom prst="rect">
                <a:avLst/>
              </a:prstGeom>
            </p:spPr>
          </p:pic>
          <p:pic>
            <p:nvPicPr>
              <p:cNvPr id="60" name="Graphic 59">
                <a:extLst>
                  <a:ext uri="{FF2B5EF4-FFF2-40B4-BE49-F238E27FC236}">
                    <a16:creationId xmlns:a16="http://schemas.microsoft.com/office/drawing/2014/main" id="{6CBE44F9-0C7A-A04F-BFEC-156B8D62C72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35917" y="2129330"/>
                <a:ext cx="638612" cy="638612"/>
              </a:xfrm>
              <a:prstGeom prst="rect">
                <a:avLst/>
              </a:prstGeom>
            </p:spPr>
          </p:pic>
        </p:grpSp>
        <p:sp>
          <p:nvSpPr>
            <p:cNvPr id="68" name="TextBox 67">
              <a:extLst>
                <a:ext uri="{FF2B5EF4-FFF2-40B4-BE49-F238E27FC236}">
                  <a16:creationId xmlns:a16="http://schemas.microsoft.com/office/drawing/2014/main" id="{67891A4F-25A0-0646-9B31-3B73FAE849E6}"/>
                </a:ext>
              </a:extLst>
            </p:cNvPr>
            <p:cNvSpPr txBox="1"/>
            <p:nvPr/>
          </p:nvSpPr>
          <p:spPr>
            <a:xfrm>
              <a:off x="971831" y="3170872"/>
              <a:ext cx="559769" cy="338554"/>
            </a:xfrm>
            <a:prstGeom prst="rect">
              <a:avLst/>
            </a:prstGeom>
            <a:noFill/>
          </p:spPr>
          <p:txBody>
            <a:bodyPr wrap="none" rtlCol="0">
              <a:spAutoFit/>
            </a:bodyPr>
            <a:lstStyle/>
            <a:p>
              <a:pPr algn="l"/>
              <a:r>
                <a:rPr lang="en-DE" sz="1600" dirty="0">
                  <a:latin typeface="Amazon Ember" panose="020B0603020204020204" pitchFamily="34" charset="0"/>
                  <a:ea typeface="Amazon Ember" panose="020B0603020204020204" pitchFamily="34" charset="0"/>
                  <a:cs typeface="Amazon Ember" panose="020B0603020204020204" pitchFamily="34" charset="0"/>
                </a:rPr>
                <a:t>App</a:t>
              </a:r>
            </a:p>
          </p:txBody>
        </p:sp>
        <p:sp>
          <p:nvSpPr>
            <p:cNvPr id="69" name="TextBox 68">
              <a:extLst>
                <a:ext uri="{FF2B5EF4-FFF2-40B4-BE49-F238E27FC236}">
                  <a16:creationId xmlns:a16="http://schemas.microsoft.com/office/drawing/2014/main" id="{7B850B73-C082-2144-86F9-E90C17349D2F}"/>
                </a:ext>
              </a:extLst>
            </p:cNvPr>
            <p:cNvSpPr txBox="1"/>
            <p:nvPr/>
          </p:nvSpPr>
          <p:spPr>
            <a:xfrm>
              <a:off x="971831" y="3831223"/>
              <a:ext cx="777777" cy="338554"/>
            </a:xfrm>
            <a:prstGeom prst="rect">
              <a:avLst/>
            </a:prstGeom>
            <a:noFill/>
          </p:spPr>
          <p:txBody>
            <a:bodyPr wrap="none" rtlCol="0">
              <a:spAutoFit/>
            </a:bodyPr>
            <a:lstStyle/>
            <a:p>
              <a:pPr algn="l"/>
              <a:r>
                <a:rPr lang="en-DE" sz="1600">
                  <a:latin typeface="Amazon Ember" panose="020B0603020204020204" pitchFamily="34" charset="0"/>
                  <a:ea typeface="Amazon Ember" panose="020B0603020204020204" pitchFamily="34" charset="0"/>
                  <a:cs typeface="Amazon Ember" panose="020B0603020204020204" pitchFamily="34" charset="0"/>
                </a:rPr>
                <a:t>Stacks</a:t>
              </a:r>
              <a:endParaRPr lang="en-DE" sz="16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0" name="TextBox 69">
              <a:extLst>
                <a:ext uri="{FF2B5EF4-FFF2-40B4-BE49-F238E27FC236}">
                  <a16:creationId xmlns:a16="http://schemas.microsoft.com/office/drawing/2014/main" id="{BE83432F-0619-2441-967E-9977527BE934}"/>
                </a:ext>
              </a:extLst>
            </p:cNvPr>
            <p:cNvSpPr txBox="1"/>
            <p:nvPr/>
          </p:nvSpPr>
          <p:spPr>
            <a:xfrm>
              <a:off x="959057" y="4498551"/>
              <a:ext cx="1112805" cy="338554"/>
            </a:xfrm>
            <a:prstGeom prst="rect">
              <a:avLst/>
            </a:prstGeom>
            <a:noFill/>
          </p:spPr>
          <p:txBody>
            <a:bodyPr wrap="none" rtlCol="0">
              <a:spAutoFit/>
            </a:bodyPr>
            <a:lstStyle/>
            <a:p>
              <a:pPr algn="l"/>
              <a:r>
                <a:rPr lang="en-DE" sz="1600" dirty="0">
                  <a:latin typeface="Amazon Ember" panose="020B0603020204020204" pitchFamily="34" charset="0"/>
                  <a:ea typeface="Amazon Ember" panose="020B0603020204020204" pitchFamily="34" charset="0"/>
                  <a:cs typeface="Amazon Ember" panose="020B0603020204020204" pitchFamily="34" charset="0"/>
                </a:rPr>
                <a:t>Resources</a:t>
              </a:r>
            </a:p>
          </p:txBody>
        </p:sp>
      </p:grpSp>
      <p:grpSp>
        <p:nvGrpSpPr>
          <p:cNvPr id="80" name="Group 79">
            <a:extLst>
              <a:ext uri="{FF2B5EF4-FFF2-40B4-BE49-F238E27FC236}">
                <a16:creationId xmlns:a16="http://schemas.microsoft.com/office/drawing/2014/main" id="{D76CC4B2-13BB-D749-B6A7-3D5466F58F73}"/>
              </a:ext>
            </a:extLst>
          </p:cNvPr>
          <p:cNvGrpSpPr/>
          <p:nvPr/>
        </p:nvGrpSpPr>
        <p:grpSpPr>
          <a:xfrm>
            <a:off x="5098326" y="2880912"/>
            <a:ext cx="4376181" cy="2040662"/>
            <a:chOff x="844558" y="1488399"/>
            <a:chExt cx="12230161" cy="5703064"/>
          </a:xfrm>
        </p:grpSpPr>
        <p:grpSp>
          <p:nvGrpSpPr>
            <p:cNvPr id="81" name="Group 80">
              <a:extLst>
                <a:ext uri="{FF2B5EF4-FFF2-40B4-BE49-F238E27FC236}">
                  <a16:creationId xmlns:a16="http://schemas.microsoft.com/office/drawing/2014/main" id="{21E8E7F3-4B23-A641-ABD7-9C50DFCF8068}"/>
                </a:ext>
              </a:extLst>
            </p:cNvPr>
            <p:cNvGrpSpPr/>
            <p:nvPr/>
          </p:nvGrpSpPr>
          <p:grpSpPr>
            <a:xfrm>
              <a:off x="885980" y="1488401"/>
              <a:ext cx="4702092" cy="2797114"/>
              <a:chOff x="1163888" y="1524982"/>
              <a:chExt cx="3417588" cy="2033007"/>
            </a:xfrm>
          </p:grpSpPr>
          <p:pic>
            <p:nvPicPr>
              <p:cNvPr id="108" name="Graphic 107">
                <a:extLst>
                  <a:ext uri="{FF2B5EF4-FFF2-40B4-BE49-F238E27FC236}">
                    <a16:creationId xmlns:a16="http://schemas.microsoft.com/office/drawing/2014/main" id="{A48B0DE8-3868-FA4B-835A-60E6DDF79EF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94826" y="2211527"/>
                <a:ext cx="762001" cy="952499"/>
              </a:xfrm>
              <a:prstGeom prst="rect">
                <a:avLst/>
              </a:prstGeom>
            </p:spPr>
          </p:pic>
          <p:pic>
            <p:nvPicPr>
              <p:cNvPr id="109" name="Graphic 108">
                <a:extLst>
                  <a:ext uri="{FF2B5EF4-FFF2-40B4-BE49-F238E27FC236}">
                    <a16:creationId xmlns:a16="http://schemas.microsoft.com/office/drawing/2014/main" id="{42D22AC5-5E39-2C47-BF55-0377FFABDC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451338" y="2229293"/>
                <a:ext cx="762001" cy="1092201"/>
              </a:xfrm>
              <a:prstGeom prst="rect">
                <a:avLst/>
              </a:prstGeom>
            </p:spPr>
          </p:pic>
          <p:pic>
            <p:nvPicPr>
              <p:cNvPr id="110" name="Graphic 109">
                <a:extLst>
                  <a:ext uri="{FF2B5EF4-FFF2-40B4-BE49-F238E27FC236}">
                    <a16:creationId xmlns:a16="http://schemas.microsoft.com/office/drawing/2014/main" id="{04B6BFEB-3A8C-FF4E-8D36-BD4E2568B46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517056" y="2229293"/>
                <a:ext cx="762001" cy="1092201"/>
              </a:xfrm>
              <a:prstGeom prst="rect">
                <a:avLst/>
              </a:prstGeom>
            </p:spPr>
          </p:pic>
          <p:grpSp>
            <p:nvGrpSpPr>
              <p:cNvPr id="111" name="Group 110">
                <a:extLst>
                  <a:ext uri="{FF2B5EF4-FFF2-40B4-BE49-F238E27FC236}">
                    <a16:creationId xmlns:a16="http://schemas.microsoft.com/office/drawing/2014/main" id="{0E6B70C3-73AC-0E4C-BD51-88BB496B5FDF}"/>
                  </a:ext>
                </a:extLst>
              </p:cNvPr>
              <p:cNvGrpSpPr/>
              <p:nvPr/>
            </p:nvGrpSpPr>
            <p:grpSpPr>
              <a:xfrm>
                <a:off x="1163888" y="1524982"/>
                <a:ext cx="3417588" cy="2033007"/>
                <a:chOff x="6768484" y="3710568"/>
                <a:chExt cx="3958636" cy="2033007"/>
              </a:xfrm>
            </p:grpSpPr>
            <p:pic>
              <p:nvPicPr>
                <p:cNvPr id="112" name="Graphic 111">
                  <a:extLst>
                    <a:ext uri="{FF2B5EF4-FFF2-40B4-BE49-F238E27FC236}">
                      <a16:creationId xmlns:a16="http://schemas.microsoft.com/office/drawing/2014/main" id="{62AEF8FF-B3BF-5645-9A4B-700ECE99239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781446" y="3721744"/>
                  <a:ext cx="342900" cy="342899"/>
                </a:xfrm>
                <a:prstGeom prst="rect">
                  <a:avLst/>
                </a:prstGeom>
              </p:spPr>
            </p:pic>
            <p:sp>
              <p:nvSpPr>
                <p:cNvPr id="113" name="Rectangle 112">
                  <a:extLst>
                    <a:ext uri="{FF2B5EF4-FFF2-40B4-BE49-F238E27FC236}">
                      <a16:creationId xmlns:a16="http://schemas.microsoft.com/office/drawing/2014/main" id="{041D006F-6736-8945-9E88-1F7C26F91CD7}"/>
                    </a:ext>
                  </a:extLst>
                </p:cNvPr>
                <p:cNvSpPr/>
                <p:nvPr/>
              </p:nvSpPr>
              <p:spPr>
                <a:xfrm>
                  <a:off x="6768484" y="3710568"/>
                  <a:ext cx="3958636" cy="2033007"/>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900" dirty="0">
                      <a:solidFill>
                        <a:srgbClr val="AAB7B8"/>
                      </a:solidFill>
                    </a:rPr>
                    <a:t>Serverless</a:t>
                  </a:r>
                  <a:endParaRPr lang="en-US" sz="1100" dirty="0">
                    <a:solidFill>
                      <a:srgbClr val="AAB7B8"/>
                    </a:solidFill>
                  </a:endParaRPr>
                </a:p>
              </p:txBody>
            </p:sp>
          </p:grpSp>
        </p:grpSp>
        <p:grpSp>
          <p:nvGrpSpPr>
            <p:cNvPr id="82" name="Group 81">
              <a:extLst>
                <a:ext uri="{FF2B5EF4-FFF2-40B4-BE49-F238E27FC236}">
                  <a16:creationId xmlns:a16="http://schemas.microsoft.com/office/drawing/2014/main" id="{694604CD-7157-D64D-8CA7-76517EC84866}"/>
                </a:ext>
              </a:extLst>
            </p:cNvPr>
            <p:cNvGrpSpPr/>
            <p:nvPr/>
          </p:nvGrpSpPr>
          <p:grpSpPr>
            <a:xfrm>
              <a:off x="5809609" y="1488399"/>
              <a:ext cx="7265110" cy="2797117"/>
              <a:chOff x="4920079" y="1524980"/>
              <a:chExt cx="5280450" cy="2033009"/>
            </a:xfrm>
          </p:grpSpPr>
          <p:pic>
            <p:nvPicPr>
              <p:cNvPr id="99" name="Graphic 98">
                <a:extLst>
                  <a:ext uri="{FF2B5EF4-FFF2-40B4-BE49-F238E27FC236}">
                    <a16:creationId xmlns:a16="http://schemas.microsoft.com/office/drawing/2014/main" id="{0058AE0C-C21C-8E4C-947E-E0F859B33A0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351659" y="2194509"/>
                <a:ext cx="762000" cy="1092200"/>
              </a:xfrm>
              <a:prstGeom prst="rect">
                <a:avLst/>
              </a:prstGeom>
            </p:spPr>
          </p:pic>
          <p:pic>
            <p:nvPicPr>
              <p:cNvPr id="100" name="Graphic 99">
                <a:extLst>
                  <a:ext uri="{FF2B5EF4-FFF2-40B4-BE49-F238E27FC236}">
                    <a16:creationId xmlns:a16="http://schemas.microsoft.com/office/drawing/2014/main" id="{C0F4CD0C-311D-2E42-B3BC-0DA3494D1D8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188851" y="2193641"/>
                <a:ext cx="762000" cy="1231900"/>
              </a:xfrm>
              <a:prstGeom prst="rect">
                <a:avLst/>
              </a:prstGeom>
            </p:spPr>
          </p:pic>
          <p:pic>
            <p:nvPicPr>
              <p:cNvPr id="101" name="Graphic 100">
                <a:extLst>
                  <a:ext uri="{FF2B5EF4-FFF2-40B4-BE49-F238E27FC236}">
                    <a16:creationId xmlns:a16="http://schemas.microsoft.com/office/drawing/2014/main" id="{FC50C623-765E-D44A-BB29-022575646C6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002899" y="2199089"/>
                <a:ext cx="762000" cy="952500"/>
              </a:xfrm>
              <a:prstGeom prst="rect">
                <a:avLst/>
              </a:prstGeom>
            </p:spPr>
          </p:pic>
          <p:pic>
            <p:nvPicPr>
              <p:cNvPr id="102" name="Graphic 101">
                <a:extLst>
                  <a:ext uri="{FF2B5EF4-FFF2-40B4-BE49-F238E27FC236}">
                    <a16:creationId xmlns:a16="http://schemas.microsoft.com/office/drawing/2014/main" id="{F4D7ACA4-945B-094C-BF30-E330982B3C5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510860" y="2194509"/>
                <a:ext cx="762000" cy="1092200"/>
              </a:xfrm>
              <a:prstGeom prst="rect">
                <a:avLst/>
              </a:prstGeom>
            </p:spPr>
          </p:pic>
          <p:pic>
            <p:nvPicPr>
              <p:cNvPr id="103" name="Graphic 102">
                <a:extLst>
                  <a:ext uri="{FF2B5EF4-FFF2-40B4-BE49-F238E27FC236}">
                    <a16:creationId xmlns:a16="http://schemas.microsoft.com/office/drawing/2014/main" id="{0356E6B7-3771-9A43-A824-F0AAE30196D8}"/>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5840089" y="2199089"/>
                <a:ext cx="762000" cy="952500"/>
              </a:xfrm>
              <a:prstGeom prst="rect">
                <a:avLst/>
              </a:prstGeom>
            </p:spPr>
          </p:pic>
          <p:pic>
            <p:nvPicPr>
              <p:cNvPr id="104" name="Graphic 103">
                <a:extLst>
                  <a:ext uri="{FF2B5EF4-FFF2-40B4-BE49-F238E27FC236}">
                    <a16:creationId xmlns:a16="http://schemas.microsoft.com/office/drawing/2014/main" id="{36B47811-EAA4-F44B-BB4A-73F8CBC720D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677279" y="2193641"/>
                <a:ext cx="762000" cy="952500"/>
              </a:xfrm>
              <a:prstGeom prst="rect">
                <a:avLst/>
              </a:prstGeom>
            </p:spPr>
          </p:pic>
          <p:grpSp>
            <p:nvGrpSpPr>
              <p:cNvPr id="105" name="Group 104">
                <a:extLst>
                  <a:ext uri="{FF2B5EF4-FFF2-40B4-BE49-F238E27FC236}">
                    <a16:creationId xmlns:a16="http://schemas.microsoft.com/office/drawing/2014/main" id="{9A9ED114-F0AB-2547-A936-5A3BED87D1E8}"/>
                  </a:ext>
                </a:extLst>
              </p:cNvPr>
              <p:cNvGrpSpPr/>
              <p:nvPr/>
            </p:nvGrpSpPr>
            <p:grpSpPr>
              <a:xfrm>
                <a:off x="4920079" y="1524980"/>
                <a:ext cx="5280450" cy="2033009"/>
                <a:chOff x="7004049" y="3710566"/>
                <a:chExt cx="6116413" cy="2033009"/>
              </a:xfrm>
            </p:grpSpPr>
            <p:pic>
              <p:nvPicPr>
                <p:cNvPr id="106" name="Graphic 105">
                  <a:extLst>
                    <a:ext uri="{FF2B5EF4-FFF2-40B4-BE49-F238E27FC236}">
                      <a16:creationId xmlns:a16="http://schemas.microsoft.com/office/drawing/2014/main" id="{C82269D0-D981-864E-AF66-72E564D8FD6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17008" y="3721744"/>
                  <a:ext cx="342900" cy="342899"/>
                </a:xfrm>
                <a:prstGeom prst="rect">
                  <a:avLst/>
                </a:prstGeom>
              </p:spPr>
            </p:pic>
            <p:sp>
              <p:nvSpPr>
                <p:cNvPr id="107" name="Rectangle 106">
                  <a:extLst>
                    <a:ext uri="{FF2B5EF4-FFF2-40B4-BE49-F238E27FC236}">
                      <a16:creationId xmlns:a16="http://schemas.microsoft.com/office/drawing/2014/main" id="{72546EB9-C015-D94B-A0F1-154A06915BED}"/>
                    </a:ext>
                  </a:extLst>
                </p:cNvPr>
                <p:cNvSpPr/>
                <p:nvPr/>
              </p:nvSpPr>
              <p:spPr>
                <a:xfrm>
                  <a:off x="7004049" y="3710566"/>
                  <a:ext cx="6116413" cy="2033009"/>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800" dirty="0">
                      <a:solidFill>
                        <a:srgbClr val="AAB7B8"/>
                      </a:solidFill>
                    </a:rPr>
                    <a:t>App Integration / Foundational Services</a:t>
                  </a:r>
                </a:p>
              </p:txBody>
            </p:sp>
          </p:grpSp>
        </p:grpSp>
        <p:grpSp>
          <p:nvGrpSpPr>
            <p:cNvPr id="83" name="Group 82">
              <a:extLst>
                <a:ext uri="{FF2B5EF4-FFF2-40B4-BE49-F238E27FC236}">
                  <a16:creationId xmlns:a16="http://schemas.microsoft.com/office/drawing/2014/main" id="{B1450906-0362-EE4D-8E15-4183C4D41B25}"/>
                </a:ext>
              </a:extLst>
            </p:cNvPr>
            <p:cNvGrpSpPr/>
            <p:nvPr/>
          </p:nvGrpSpPr>
          <p:grpSpPr>
            <a:xfrm>
              <a:off x="844558" y="4526609"/>
              <a:ext cx="6037327" cy="2664854"/>
              <a:chOff x="1133782" y="3999705"/>
              <a:chExt cx="4388069" cy="1936877"/>
            </a:xfrm>
          </p:grpSpPr>
          <p:pic>
            <p:nvPicPr>
              <p:cNvPr id="92" name="Graphic 91">
                <a:extLst>
                  <a:ext uri="{FF2B5EF4-FFF2-40B4-BE49-F238E27FC236}">
                    <a16:creationId xmlns:a16="http://schemas.microsoft.com/office/drawing/2014/main" id="{7E44D311-D68E-C648-A3DC-82BB568DF72F}"/>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3475575" y="4666741"/>
                <a:ext cx="762001" cy="952499"/>
              </a:xfrm>
              <a:prstGeom prst="rect">
                <a:avLst/>
              </a:prstGeom>
            </p:spPr>
          </p:pic>
          <p:pic>
            <p:nvPicPr>
              <p:cNvPr id="93" name="Graphic 92">
                <a:extLst>
                  <a:ext uri="{FF2B5EF4-FFF2-40B4-BE49-F238E27FC236}">
                    <a16:creationId xmlns:a16="http://schemas.microsoft.com/office/drawing/2014/main" id="{67773606-BAF9-644E-BC1C-9201A81CEDE4}"/>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592300" y="4672189"/>
                <a:ext cx="762001" cy="952499"/>
              </a:xfrm>
              <a:prstGeom prst="rect">
                <a:avLst/>
              </a:prstGeom>
            </p:spPr>
          </p:pic>
          <p:pic>
            <p:nvPicPr>
              <p:cNvPr id="94" name="Graphic 93">
                <a:extLst>
                  <a:ext uri="{FF2B5EF4-FFF2-40B4-BE49-F238E27FC236}">
                    <a16:creationId xmlns:a16="http://schemas.microsoft.com/office/drawing/2014/main" id="{BBDC2062-717D-0F4B-9FE3-92C16B3F2F88}"/>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2542416" y="4666741"/>
                <a:ext cx="762001" cy="952499"/>
              </a:xfrm>
              <a:prstGeom prst="rect">
                <a:avLst/>
              </a:prstGeom>
            </p:spPr>
          </p:pic>
          <p:grpSp>
            <p:nvGrpSpPr>
              <p:cNvPr id="95" name="Group 94">
                <a:extLst>
                  <a:ext uri="{FF2B5EF4-FFF2-40B4-BE49-F238E27FC236}">
                    <a16:creationId xmlns:a16="http://schemas.microsoft.com/office/drawing/2014/main" id="{490ECA11-2C0D-4146-8CED-9E9F1D2BE292}"/>
                  </a:ext>
                </a:extLst>
              </p:cNvPr>
              <p:cNvGrpSpPr/>
              <p:nvPr/>
            </p:nvGrpSpPr>
            <p:grpSpPr>
              <a:xfrm>
                <a:off x="1133782" y="3999705"/>
                <a:ext cx="4388069" cy="1936877"/>
                <a:chOff x="6733613" y="3978275"/>
                <a:chExt cx="5082757" cy="1936877"/>
              </a:xfrm>
            </p:grpSpPr>
            <p:pic>
              <p:nvPicPr>
                <p:cNvPr id="97" name="Graphic 96">
                  <a:extLst>
                    <a:ext uri="{FF2B5EF4-FFF2-40B4-BE49-F238E27FC236}">
                      <a16:creationId xmlns:a16="http://schemas.microsoft.com/office/drawing/2014/main" id="{DDBA72F0-153D-514E-94D5-1C23E93256C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752873" y="3982443"/>
                  <a:ext cx="342900" cy="342899"/>
                </a:xfrm>
                <a:prstGeom prst="rect">
                  <a:avLst/>
                </a:prstGeom>
              </p:spPr>
            </p:pic>
            <p:sp>
              <p:nvSpPr>
                <p:cNvPr id="98" name="Rectangle 97">
                  <a:extLst>
                    <a:ext uri="{FF2B5EF4-FFF2-40B4-BE49-F238E27FC236}">
                      <a16:creationId xmlns:a16="http://schemas.microsoft.com/office/drawing/2014/main" id="{C289A692-C5F6-CC42-BAEA-36426E9C5EFA}"/>
                    </a:ext>
                  </a:extLst>
                </p:cNvPr>
                <p:cNvSpPr/>
                <p:nvPr/>
              </p:nvSpPr>
              <p:spPr>
                <a:xfrm>
                  <a:off x="6733613" y="3978275"/>
                  <a:ext cx="5082757" cy="1936877"/>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900" dirty="0">
                      <a:solidFill>
                        <a:srgbClr val="AAB7B8"/>
                      </a:solidFill>
                    </a:rPr>
                    <a:t>Containers</a:t>
                  </a:r>
                  <a:endParaRPr lang="en-US" sz="1000" dirty="0">
                    <a:solidFill>
                      <a:srgbClr val="AAB7B8"/>
                    </a:solidFill>
                  </a:endParaRPr>
                </a:p>
              </p:txBody>
            </p:sp>
          </p:grpSp>
          <p:pic>
            <p:nvPicPr>
              <p:cNvPr id="96" name="Graphic 95">
                <a:extLst>
                  <a:ext uri="{FF2B5EF4-FFF2-40B4-BE49-F238E27FC236}">
                    <a16:creationId xmlns:a16="http://schemas.microsoft.com/office/drawing/2014/main" id="{1FA73352-1D4D-DC48-868F-14F24B426CEC}"/>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4408732" y="4672189"/>
                <a:ext cx="762001" cy="952499"/>
              </a:xfrm>
              <a:prstGeom prst="rect">
                <a:avLst/>
              </a:prstGeom>
            </p:spPr>
          </p:pic>
        </p:grpSp>
        <p:grpSp>
          <p:nvGrpSpPr>
            <p:cNvPr id="84" name="Group 83">
              <a:extLst>
                <a:ext uri="{FF2B5EF4-FFF2-40B4-BE49-F238E27FC236}">
                  <a16:creationId xmlns:a16="http://schemas.microsoft.com/office/drawing/2014/main" id="{9CDACD52-2A99-0244-8296-2179597DBCC0}"/>
                </a:ext>
              </a:extLst>
            </p:cNvPr>
            <p:cNvGrpSpPr/>
            <p:nvPr/>
          </p:nvGrpSpPr>
          <p:grpSpPr>
            <a:xfrm>
              <a:off x="7075405" y="4504660"/>
              <a:ext cx="5877333" cy="2686803"/>
              <a:chOff x="5890798" y="3999938"/>
              <a:chExt cx="4271782" cy="1952831"/>
            </a:xfrm>
          </p:grpSpPr>
          <p:pic>
            <p:nvPicPr>
              <p:cNvPr id="85" name="Graphic 84">
                <a:extLst>
                  <a:ext uri="{FF2B5EF4-FFF2-40B4-BE49-F238E27FC236}">
                    <a16:creationId xmlns:a16="http://schemas.microsoft.com/office/drawing/2014/main" id="{F8FD4559-D676-004C-A95E-57C406AC6D59}"/>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6247264" y="4659685"/>
                <a:ext cx="761999" cy="1092198"/>
              </a:xfrm>
              <a:prstGeom prst="rect">
                <a:avLst/>
              </a:prstGeom>
            </p:spPr>
          </p:pic>
          <p:pic>
            <p:nvPicPr>
              <p:cNvPr id="86" name="Graphic 85">
                <a:extLst>
                  <a:ext uri="{FF2B5EF4-FFF2-40B4-BE49-F238E27FC236}">
                    <a16:creationId xmlns:a16="http://schemas.microsoft.com/office/drawing/2014/main" id="{53CF462E-DFA4-BC44-9DD7-2F4F47059AE3}"/>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7219633" y="4660447"/>
                <a:ext cx="761999" cy="1092198"/>
              </a:xfrm>
              <a:prstGeom prst="rect">
                <a:avLst/>
              </a:prstGeom>
            </p:spPr>
          </p:pic>
          <p:pic>
            <p:nvPicPr>
              <p:cNvPr id="87" name="Graphic 86">
                <a:extLst>
                  <a:ext uri="{FF2B5EF4-FFF2-40B4-BE49-F238E27FC236}">
                    <a16:creationId xmlns:a16="http://schemas.microsoft.com/office/drawing/2014/main" id="{38A0E4F5-66B2-1445-828B-D14CA7F24996}"/>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8192001" y="4654203"/>
                <a:ext cx="761999" cy="1092198"/>
              </a:xfrm>
              <a:prstGeom prst="rect">
                <a:avLst/>
              </a:prstGeom>
            </p:spPr>
          </p:pic>
          <p:pic>
            <p:nvPicPr>
              <p:cNvPr id="88" name="Graphic 87">
                <a:extLst>
                  <a:ext uri="{FF2B5EF4-FFF2-40B4-BE49-F238E27FC236}">
                    <a16:creationId xmlns:a16="http://schemas.microsoft.com/office/drawing/2014/main" id="{D56AE49C-5D7C-7440-8EA5-FB9209AE8E0E}"/>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9164370" y="4654776"/>
                <a:ext cx="761999" cy="1092198"/>
              </a:xfrm>
              <a:prstGeom prst="rect">
                <a:avLst/>
              </a:prstGeom>
            </p:spPr>
          </p:pic>
          <p:grpSp>
            <p:nvGrpSpPr>
              <p:cNvPr id="89" name="Group 88">
                <a:extLst>
                  <a:ext uri="{FF2B5EF4-FFF2-40B4-BE49-F238E27FC236}">
                    <a16:creationId xmlns:a16="http://schemas.microsoft.com/office/drawing/2014/main" id="{4337C05D-214E-5B4E-AABD-AD13EDB2DBE7}"/>
                  </a:ext>
                </a:extLst>
              </p:cNvPr>
              <p:cNvGrpSpPr/>
              <p:nvPr/>
            </p:nvGrpSpPr>
            <p:grpSpPr>
              <a:xfrm>
                <a:off x="5890798" y="3999938"/>
                <a:ext cx="4271782" cy="1952831"/>
                <a:chOff x="8081559" y="3978275"/>
                <a:chExt cx="4948060" cy="1952831"/>
              </a:xfrm>
            </p:grpSpPr>
            <p:pic>
              <p:nvPicPr>
                <p:cNvPr id="90" name="Graphic 89">
                  <a:extLst>
                    <a:ext uri="{FF2B5EF4-FFF2-40B4-BE49-F238E27FC236}">
                      <a16:creationId xmlns:a16="http://schemas.microsoft.com/office/drawing/2014/main" id="{179E6D71-21E6-2142-9C74-4E81D37EB07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089197" y="3978275"/>
                  <a:ext cx="342900" cy="342900"/>
                </a:xfrm>
                <a:prstGeom prst="rect">
                  <a:avLst/>
                </a:prstGeom>
              </p:spPr>
            </p:pic>
            <p:sp>
              <p:nvSpPr>
                <p:cNvPr id="91" name="Rectangle 90">
                  <a:extLst>
                    <a:ext uri="{FF2B5EF4-FFF2-40B4-BE49-F238E27FC236}">
                      <a16:creationId xmlns:a16="http://schemas.microsoft.com/office/drawing/2014/main" id="{F3A4738B-B200-C041-ADB0-27E394A3A725}"/>
                    </a:ext>
                  </a:extLst>
                </p:cNvPr>
                <p:cNvSpPr/>
                <p:nvPr/>
              </p:nvSpPr>
              <p:spPr>
                <a:xfrm>
                  <a:off x="8081559" y="3978275"/>
                  <a:ext cx="4948060" cy="1952831"/>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900" dirty="0">
                      <a:solidFill>
                        <a:srgbClr val="AAB7B8"/>
                      </a:solidFill>
                    </a:rPr>
                    <a:t>CI/CD</a:t>
                  </a:r>
                </a:p>
              </p:txBody>
            </p:sp>
          </p:grpSp>
        </p:grpSp>
      </p:grpSp>
      <p:pic>
        <p:nvPicPr>
          <p:cNvPr id="116" name="Picture 115">
            <a:extLst>
              <a:ext uri="{FF2B5EF4-FFF2-40B4-BE49-F238E27FC236}">
                <a16:creationId xmlns:a16="http://schemas.microsoft.com/office/drawing/2014/main" id="{06E4C1FB-295A-0644-B925-28E7B21A9848}"/>
              </a:ext>
            </a:extLst>
          </p:cNvPr>
          <p:cNvPicPr>
            <a:picLocks noChangeAspect="1"/>
          </p:cNvPicPr>
          <p:nvPr/>
        </p:nvPicPr>
        <p:blipFill>
          <a:blip r:embed="rId45" cstate="hqprint">
            <a:extLst>
              <a:ext uri="{28A0092B-C50C-407E-A947-70E740481C1C}">
                <a14:useLocalDpi xmlns:a14="http://schemas.microsoft.com/office/drawing/2010/main"/>
              </a:ext>
            </a:extLst>
          </a:blip>
          <a:stretch>
            <a:fillRect/>
          </a:stretch>
        </p:blipFill>
        <p:spPr>
          <a:xfrm>
            <a:off x="9937618" y="2620667"/>
            <a:ext cx="4456626" cy="2826907"/>
          </a:xfrm>
          <a:prstGeom prst="rect">
            <a:avLst/>
          </a:prstGeom>
        </p:spPr>
      </p:pic>
    </p:spTree>
    <p:extLst>
      <p:ext uri="{BB962C8B-B14F-4D97-AF65-F5344CB8AC3E}">
        <p14:creationId xmlns:p14="http://schemas.microsoft.com/office/powerpoint/2010/main" val="1029947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45D71-B187-574D-BC6D-DEBE2DAFF19A}"/>
              </a:ext>
            </a:extLst>
          </p:cNvPr>
          <p:cNvSpPr>
            <a:spLocks noGrp="1"/>
          </p:cNvSpPr>
          <p:nvPr>
            <p:ph type="title"/>
          </p:nvPr>
        </p:nvSpPr>
        <p:spPr/>
        <p:txBody>
          <a:bodyPr/>
          <a:lstStyle/>
          <a:p>
            <a:r>
              <a:rPr lang="en-DE" dirty="0"/>
              <a:t>CDK Example</a:t>
            </a:r>
          </a:p>
        </p:txBody>
      </p:sp>
      <p:pic>
        <p:nvPicPr>
          <p:cNvPr id="17" name="Picture 16">
            <a:extLst>
              <a:ext uri="{FF2B5EF4-FFF2-40B4-BE49-F238E27FC236}">
                <a16:creationId xmlns:a16="http://schemas.microsoft.com/office/drawing/2014/main" id="{C983D7A9-B85B-DF46-A100-45A0BAE871D6}"/>
              </a:ext>
            </a:extLst>
          </p:cNvPr>
          <p:cNvPicPr>
            <a:picLocks noChangeAspect="1"/>
          </p:cNvPicPr>
          <p:nvPr/>
        </p:nvPicPr>
        <p:blipFill>
          <a:blip r:embed="rId3"/>
          <a:stretch>
            <a:fillRect/>
          </a:stretch>
        </p:blipFill>
        <p:spPr>
          <a:xfrm>
            <a:off x="2589549" y="1131646"/>
            <a:ext cx="9451302" cy="5966308"/>
          </a:xfrm>
          <a:prstGeom prst="rect">
            <a:avLst/>
          </a:prstGeom>
        </p:spPr>
      </p:pic>
    </p:spTree>
    <p:extLst>
      <p:ext uri="{BB962C8B-B14F-4D97-AF65-F5344CB8AC3E}">
        <p14:creationId xmlns:p14="http://schemas.microsoft.com/office/powerpoint/2010/main" val="3116746245"/>
      </p:ext>
    </p:extLst>
  </p:cSld>
  <p:clrMapOvr>
    <a:masterClrMapping/>
  </p:clrMapOvr>
</p:sld>
</file>

<file path=ppt/theme/theme1.xml><?xml version="1.0" encoding="utf-8"?>
<a:theme xmlns:a="http://schemas.openxmlformats.org/drawingml/2006/main" name="DeckTemplate-AWS">
  <a:themeElements>
    <a:clrScheme name="Custom 14">
      <a:dk1>
        <a:srgbClr val="002D43"/>
      </a:dk1>
      <a:lt1>
        <a:srgbClr val="FFFFFF"/>
      </a:lt1>
      <a:dk2>
        <a:srgbClr val="232F3E"/>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fontScheme name="Test">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900" dirty="0" err="1" smtClean="0">
            <a:latin typeface="Amazon Ember" panose="020B0603020204020204" pitchFamily="34" charset="0"/>
            <a:ea typeface="Amazon Ember" panose="020B0603020204020204" pitchFamily="34" charset="0"/>
            <a:cs typeface="Amazon Ember" panose="020B0603020204020204" pitchFamily="34" charset="0"/>
          </a:defRPr>
        </a:defPPr>
      </a:lstStyle>
    </a:tx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DeckTemplate_AWS</Template>
  <TotalTime>38156</TotalTime>
  <Words>4722</Words>
  <Application>Microsoft Macintosh PowerPoint</Application>
  <PresentationFormat>Custom</PresentationFormat>
  <Paragraphs>456</Paragraphs>
  <Slides>38</Slides>
  <Notes>35</Notes>
  <HiddenSlides>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Amazon Ember</vt:lpstr>
      <vt:lpstr>Amazon Ember Display</vt:lpstr>
      <vt:lpstr>Amazon Ember Light</vt:lpstr>
      <vt:lpstr>Amazon Ember Regular</vt:lpstr>
      <vt:lpstr>Arial</vt:lpstr>
      <vt:lpstr>Calibri</vt:lpstr>
      <vt:lpstr>Hack Nerd Font</vt:lpstr>
      <vt:lpstr>DeckTemplate-AWS</vt:lpstr>
      <vt:lpstr>Subscribe to this deck! </vt:lpstr>
      <vt:lpstr>PowerPoint Presentation</vt:lpstr>
      <vt:lpstr>PowerPoint Presentation</vt:lpstr>
      <vt:lpstr>PowerPoint Presentation</vt:lpstr>
      <vt:lpstr>PowerPoint Presentation</vt:lpstr>
      <vt:lpstr>PowerPoint Presentation</vt:lpstr>
      <vt:lpstr>AWS Cloud Development Kit</vt:lpstr>
      <vt:lpstr>Main Components</vt:lpstr>
      <vt:lpstr>CDK Example</vt:lpstr>
      <vt:lpstr>Development Workflow</vt:lpstr>
      <vt:lpstr>Paradigm Shift</vt:lpstr>
      <vt:lpstr>CDK Constructs</vt:lpstr>
      <vt:lpstr>AWS Construct Library</vt:lpstr>
      <vt:lpstr>Construct Levels</vt:lpstr>
      <vt:lpstr>L1</vt:lpstr>
      <vt:lpstr>L2</vt:lpstr>
      <vt:lpstr>L2</vt:lpstr>
      <vt:lpstr>L3</vt:lpstr>
      <vt:lpstr>CDK stability index</vt:lpstr>
      <vt:lpstr>Import CloudFormation Templates</vt:lpstr>
      <vt:lpstr>Import existing resources – fromX()</vt:lpstr>
      <vt:lpstr>L3 - AWS Solutions Constructs</vt:lpstr>
      <vt:lpstr>L3 – constructs.dev</vt:lpstr>
      <vt:lpstr>L3 – constructs.dev</vt:lpstr>
      <vt:lpstr>Open Ecosystem</vt:lpstr>
      <vt:lpstr>cdk8s.io</vt:lpstr>
      <vt:lpstr>cdk8s.io</vt:lpstr>
      <vt:lpstr>Terraform Support</vt:lpstr>
      <vt:lpstr>Try it out</vt:lpstr>
      <vt:lpstr>Q&amp;A</vt:lpstr>
      <vt:lpstr>Backup Slides</vt:lpstr>
      <vt:lpstr>Build Custom L3 Constructs</vt:lpstr>
      <vt:lpstr>Use Cases</vt:lpstr>
      <vt:lpstr>Development flow</vt:lpstr>
      <vt:lpstr>Write Code</vt:lpstr>
      <vt:lpstr>Test Code</vt:lpstr>
      <vt:lpstr>JSii Configuration in package.json</vt:lpstr>
      <vt:lpstr>Package &amp; Publish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355</cp:revision>
  <dcterms:created xsi:type="dcterms:W3CDTF">2016-06-17T18:22:10Z</dcterms:created>
  <dcterms:modified xsi:type="dcterms:W3CDTF">2021-11-08T15:18:21Z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